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23"/>
  </p:notesMasterIdLst>
  <p:sldIdLst>
    <p:sldId id="282" r:id="rId3"/>
    <p:sldId id="395" r:id="rId4"/>
    <p:sldId id="396" r:id="rId5"/>
    <p:sldId id="397" r:id="rId6"/>
    <p:sldId id="399" r:id="rId7"/>
    <p:sldId id="398" r:id="rId8"/>
    <p:sldId id="402" r:id="rId9"/>
    <p:sldId id="400" r:id="rId10"/>
    <p:sldId id="401" r:id="rId11"/>
    <p:sldId id="407" r:id="rId12"/>
    <p:sldId id="412" r:id="rId13"/>
    <p:sldId id="413" r:id="rId14"/>
    <p:sldId id="414" r:id="rId15"/>
    <p:sldId id="408" r:id="rId16"/>
    <p:sldId id="409" r:id="rId17"/>
    <p:sldId id="410" r:id="rId18"/>
    <p:sldId id="411" r:id="rId19"/>
    <p:sldId id="404" r:id="rId20"/>
    <p:sldId id="405" r:id="rId21"/>
    <p:sldId id="406" r:id="rId22"/>
  </p:sldIdLst>
  <p:sldSz cx="12192000" cy="6858000"/>
  <p:notesSz cx="6858000" cy="9144000"/>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A0000"/>
    <a:srgbClr val="A20012"/>
    <a:srgbClr val="1C4885"/>
    <a:srgbClr val="4886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19" autoAdjust="0"/>
    <p:restoredTop sz="94660"/>
  </p:normalViewPr>
  <p:slideViewPr>
    <p:cSldViewPr snapToGrid="0">
      <p:cViewPr varScale="1">
        <p:scale>
          <a:sx n="63" d="100"/>
          <a:sy n="63" d="100"/>
        </p:scale>
        <p:origin x="736"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2T11:57:56.144"/>
    </inkml:context>
    <inkml:brush xml:id="br0">
      <inkml:brushProperty name="width" value="0.05" units="cm"/>
      <inkml:brushProperty name="height" value="0.05" units="cm"/>
      <inkml:brushProperty name="color" value="#E71224"/>
    </inkml:brush>
  </inkml:definitions>
  <inkml:trace contextRef="#ctx0" brushRef="#br0">1120 155 24575,'0'-2'0,"-1"0"0,1 0 0,-1 0 0,1 0 0,-1 0 0,0 0 0,0 0 0,0 1 0,0-1 0,0 0 0,0 0 0,0 1 0,0-1 0,-1 1 0,1-1 0,-1 1 0,1 0 0,-1 0 0,1-1 0,-1 1 0,0 0 0,0 0 0,-3-1 0,-2-1 0,-1 0 0,0 0 0,1 1 0,-15-2 0,-30-2 0,-19-4 0,-49-17 0,-151-28 0,260 54 0,1 0 0,-1 0 0,1 1 0,-1 1 0,1 0 0,-1 0 0,1 1 0,-1 0 0,1 1 0,-11 4 0,14-4 0,0 0 0,1 1 0,-1 0 0,1 0 0,0 0 0,0 1 0,0 0 0,1 0 0,-1 1 0,1 0 0,1-1 0,-1 2 0,1-1 0,-6 12 0,2-1 0,2 1 0,0-1 0,0 1 0,2 1 0,0-1 0,-1 37 0,6 117 0,2-96 0,-3-74 0,1 37 0,6 50 0,-4-75 0,0-1 0,0 1 0,2-1 0,-1 1 0,2-1 0,0-1 0,8 14 0,2-1 0,2 0 0,1-2 0,28 29 0,74 59 0,-85-80 0,-6-5 0,56 55 0,-76-70 0,-1 0 0,0 1 0,-1 0 0,0 0 0,-1 1 0,6 16 0,-2-1 0,-2 0 0,0 1 0,-3 0 0,0 0 0,-2 0 0,0 1 0,-3 45 0,-1-58 0,1-6 0,-2 1 0,1 0 0,-2 0 0,-3 18 0,4-26 0,-1-1 0,1 1 0,-1-1 0,1 1 0,-1-1 0,0 0 0,-1 0 0,1 0 0,0 0 0,-1 0 0,0 0 0,1-1 0,-1 1 0,0-1 0,0 0 0,-1 0 0,1 0 0,-6 3 0,-10 2 0,-1 0 0,0-1 0,0-1 0,-28 4 0,-85 2 0,105-10 0,0-2 0,0 0 0,0-2 0,-54-12 0,65 10 0,-1-1 0,1-1 0,0-1 0,0 0 0,1-1 0,0-1 0,1 0 0,-21-19 0,20 14-170,1 0-1,1-2 0,1 0 1,0 0-1,2-1 0,0-1 1,-12-25-1,10 14-6655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2T11:58:16.209"/>
    </inkml:context>
    <inkml:brush xml:id="br0">
      <inkml:brushProperty name="width" value="0.05" units="cm"/>
      <inkml:brushProperty name="height" value="0.05" units="cm"/>
      <inkml:brushProperty name="color" value="#E71224"/>
    </inkml:brush>
  </inkml:definitions>
  <inkml:trace contextRef="#ctx0" brushRef="#br0">0 1 24575,'0'32'0,"17"465"0,12-312 0,-22-137 0,-2 1 0,-3-1 0,-4 68 0,0-29 0,2 237 0,0-318 0,0-1 0,0 0 0,0 0 0,1-1 0,-1 1 0,2 5 0,-1-9 0,-1 1 0,1-1 0,-1 0 0,1 0 0,-1 0 0,1 0 0,-1 0 0,1 0 0,0 0 0,0 0 0,0 0 0,-1-1 0,1 1 0,0 0 0,0 0 0,0-1 0,0 1 0,0-1 0,0 1 0,0-1 0,1 1 0,-1-1 0,0 1 0,0-1 0,0 0 0,2 0 0,3 1 0,0-1 0,0-1 0,-1 1 0,1-1 0,0 0 0,0-1 0,0 1 0,-1-1 0,1 0 0,6-4 0,54-32 0,-66 38 0,41-28 0,-2-1 0,-2-2 0,0-2 0,54-63 0,108-167 0,-124 159 0,-67 94 0,-1 1 0,-1-1 0,0 0 0,0 0 0,-1-1 0,0 0 0,-1 0 0,0 0 0,3-13 0,2-14 0,16-44 0,8-29 0,-22 60 0,18-109 0,-11 61-1365,-14 70-5461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2T11:57:57.878"/>
    </inkml:context>
    <inkml:brush xml:id="br0">
      <inkml:brushProperty name="width" value="0.05" units="cm"/>
      <inkml:brushProperty name="height" value="0.05" units="cm"/>
      <inkml:brushProperty name="color" value="#E71224"/>
    </inkml:brush>
  </inkml:definitions>
  <inkml:trace contextRef="#ctx0" brushRef="#br0">154 0 24575,'-4'66'0,"-2"-1"0,-17 76 0,3-26 0,12-75 0,-21 62 0,-1 1 0,22-63 0,2 1 0,1 0 0,2 54 0,3-83-455,-1-1 0,-3 21 0,-2-8-6371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2T11:57:58.957"/>
    </inkml:context>
    <inkml:brush xml:id="br0">
      <inkml:brushProperty name="width" value="0.05" units="cm"/>
      <inkml:brushProperty name="height" value="0.05" units="cm"/>
      <inkml:brushProperty name="color" value="#E71224"/>
    </inkml:brush>
  </inkml:definitions>
  <inkml:trace contextRef="#ctx0" brushRef="#br0">0 1 24575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2T11:58:01.473"/>
    </inkml:context>
    <inkml:brush xml:id="br0">
      <inkml:brushProperty name="width" value="0.05" units="cm"/>
      <inkml:brushProperty name="height" value="0.05" units="cm"/>
      <inkml:brushProperty name="color" value="#E71224"/>
    </inkml:brush>
  </inkml:definitions>
  <inkml:trace contextRef="#ctx0" brushRef="#br0">0 1 24575,'5'5'0,"1"6"0,1 6 0,3 10 0,0 5 0,-2 2 0,-2 0 0,-2-6-8191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2T11:58:07.490"/>
    </inkml:context>
    <inkml:brush xml:id="br0">
      <inkml:brushProperty name="width" value="0.05" units="cm"/>
      <inkml:brushProperty name="height" value="0.05" units="cm"/>
      <inkml:brushProperty name="color" value="#E71224"/>
    </inkml:brush>
  </inkml:definitions>
  <inkml:trace contextRef="#ctx0" brushRef="#br0">1 2 24575,'39'-1'0,"4"0"0,-1 2 0,1 1 0,0 3 0,51 11 0,-53-5 0,0-2 0,84 7 0,-86-13 0,0 2 0,0 2 0,0 2 0,-1 1 0,39 16 0,89 20 0,-82-25 0,-42-10 0,-2 1 0,63 9 0,-78-17 0,-1 2 0,1 1 0,22 10 0,19 5 0,14 2-1365,-48-12-5461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2T11:58:08.974"/>
    </inkml:context>
    <inkml:brush xml:id="br0">
      <inkml:brushProperty name="width" value="0.05" units="cm"/>
      <inkml:brushProperty name="height" value="0.05" units="cm"/>
      <inkml:brushProperty name="color" value="#E71224"/>
    </inkml:brush>
  </inkml:definitions>
  <inkml:trace contextRef="#ctx0" brushRef="#br0">596 0 24575,'-3'1'0,"1"0"0,0 0 0,0 0 0,0 0 0,0 0 0,0 1 0,1-1 0,-1 1 0,0-1 0,0 1 0,1 0 0,-1-1 0,1 1 0,0 0 0,0 0 0,-2 4 0,-1-1 0,-11 19 0,1 0 0,-21 50 0,-12 58 0,-7 14 0,2-31 0,-76 199 0,26-45 0,52-135 341,2-7-2047,32-93-5120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2T11:58:10.459"/>
    </inkml:context>
    <inkml:brush xml:id="br0">
      <inkml:brushProperty name="width" value="0.05" units="cm"/>
      <inkml:brushProperty name="height" value="0.05" units="cm"/>
      <inkml:brushProperty name="color" value="#E71224"/>
    </inkml:brush>
  </inkml:definitions>
  <inkml:trace contextRef="#ctx0" brushRef="#br0">160 0 24575,'-12'221'0,"7"-185"0,-2-1 0,-1 0 0,-1 0 0,-17 37 0,-6 11-682,-21 92-1,45-145-6143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2T11:58:11.553"/>
    </inkml:context>
    <inkml:brush xml:id="br0">
      <inkml:brushProperty name="width" value="0.05" units="cm"/>
      <inkml:brushProperty name="height" value="0.05" units="cm"/>
      <inkml:brushProperty name="color" value="#E71224"/>
    </inkml:brush>
  </inkml:definitions>
  <inkml:trace contextRef="#ctx0" brushRef="#br0">0 0 24575,'5'0'0,"2"10"0,4 12 0,0 7 0,-1 5 0,2 0 0,4 4 0,-1 1 0,-3-7-8191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2T11:58:13.084"/>
    </inkml:context>
    <inkml:brush xml:id="br0">
      <inkml:brushProperty name="width" value="0.05" units="cm"/>
      <inkml:brushProperty name="height" value="0.05" units="cm"/>
      <inkml:brushProperty name="color" value="#E71224"/>
    </inkml:brush>
  </inkml:definitions>
  <inkml:trace contextRef="#ctx0" brushRef="#br0">552 2 24575,'-3'-2'0,"-1"8"0,-6 11 0,-31 68 0,-36 113 0,49-122 0,-194 480 0,202-506 0,2 2 0,1 0 0,-8 58 0,-26 74 131,28-108-1627,11-34-5330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AA46FB-DBDC-4998-A3B8-E2D7290CE818}" type="datetimeFigureOut">
              <a:rPr lang="zh-CN" altLang="en-US" smtClean="0"/>
              <a:t>2022/6/2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01D2AB-D8F6-4361-80F7-BCE9DDD1A5C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p:txBody>
          <a:bodyPr/>
          <a:lstStyle>
            <a:lvl1pPr>
              <a:defRPr/>
            </a:lvl1pPr>
          </a:lstStyle>
          <a:p>
            <a:pPr>
              <a:defRPr/>
            </a:pPr>
            <a:fld id="{1F8D314E-D00A-4C6E-A00B-846B09FBD27F}" type="datetime1">
              <a:rPr lang="zh-CN" altLang="en-US" smtClean="0"/>
              <a:t>2022/6/2</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13F9A37A-BB94-4596-930E-4FE40B9D5EAC}" type="slidenum">
              <a:rPr lang="zh-CN" altLang="en-US"/>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E6E158B5-598E-47F9-BD93-615B7303F63E}" type="datetime1">
              <a:rPr lang="zh-CN" altLang="en-US" smtClean="0"/>
              <a:t>2022/6/2</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9E316925-8EF8-4770-AA56-F99B2AF507BE}" type="slidenum">
              <a:rPr lang="zh-CN" altLang="en-US"/>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583B0790-2039-4BA6-8F1D-ECDBE65B9DAA}" type="datetime1">
              <a:rPr lang="zh-CN" altLang="en-US" smtClean="0"/>
              <a:t>2022/6/2</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31BA6F26-07A6-4F7F-BBE7-362C3A403338}" type="slidenum">
              <a:rPr lang="zh-CN" altLang="en-US"/>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B57D57-791D-40C2-B12E-8C4249A4E70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3834A59-0999-426E-B033-A277E52C5D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5A6E4B-A288-4163-90DA-8F20857D6DA8}"/>
              </a:ext>
            </a:extLst>
          </p:cNvPr>
          <p:cNvSpPr>
            <a:spLocks noGrp="1"/>
          </p:cNvSpPr>
          <p:nvPr>
            <p:ph type="dt" sz="half" idx="10"/>
          </p:nvPr>
        </p:nvSpPr>
        <p:spPr/>
        <p:txBody>
          <a:bodyPr/>
          <a:lstStyle/>
          <a:p>
            <a:fld id="{1D28E1F3-0B4A-4F73-B5AD-B2EF098806D4}" type="datetimeFigureOut">
              <a:rPr lang="zh-CN" altLang="en-US" smtClean="0"/>
              <a:t>2022/6/2</a:t>
            </a:fld>
            <a:endParaRPr lang="zh-CN" altLang="en-US"/>
          </a:p>
        </p:txBody>
      </p:sp>
      <p:sp>
        <p:nvSpPr>
          <p:cNvPr id="5" name="页脚占位符 4">
            <a:extLst>
              <a:ext uri="{FF2B5EF4-FFF2-40B4-BE49-F238E27FC236}">
                <a16:creationId xmlns:a16="http://schemas.microsoft.com/office/drawing/2014/main" id="{21E2FDD6-DCF0-4302-A876-3E28180B84C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0652F4A-3A64-4754-9219-B180B54236A4}"/>
              </a:ext>
            </a:extLst>
          </p:cNvPr>
          <p:cNvSpPr>
            <a:spLocks noGrp="1"/>
          </p:cNvSpPr>
          <p:nvPr>
            <p:ph type="sldNum" sz="quarter" idx="12"/>
          </p:nvPr>
        </p:nvSpPr>
        <p:spPr/>
        <p:txBody>
          <a:bodyPr/>
          <a:lstStyle/>
          <a:p>
            <a:fld id="{89775393-5708-4E2B-B4C9-DBDB8E825969}" type="slidenum">
              <a:rPr lang="zh-CN" altLang="en-US" smtClean="0"/>
              <a:t>‹#›</a:t>
            </a:fld>
            <a:endParaRPr lang="zh-CN" altLang="en-US"/>
          </a:p>
        </p:txBody>
      </p:sp>
    </p:spTree>
    <p:extLst>
      <p:ext uri="{BB962C8B-B14F-4D97-AF65-F5344CB8AC3E}">
        <p14:creationId xmlns:p14="http://schemas.microsoft.com/office/powerpoint/2010/main" val="28862245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78DF2C-0E1B-4943-9335-1A17D8E5EF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3F559C7-0F55-4A32-A16E-85CD7199E1F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16403-4684-4480-9466-2191E560B27D}"/>
              </a:ext>
            </a:extLst>
          </p:cNvPr>
          <p:cNvSpPr>
            <a:spLocks noGrp="1"/>
          </p:cNvSpPr>
          <p:nvPr>
            <p:ph type="dt" sz="half" idx="10"/>
          </p:nvPr>
        </p:nvSpPr>
        <p:spPr/>
        <p:txBody>
          <a:bodyPr/>
          <a:lstStyle/>
          <a:p>
            <a:fld id="{1D28E1F3-0B4A-4F73-B5AD-B2EF098806D4}" type="datetimeFigureOut">
              <a:rPr lang="zh-CN" altLang="en-US" smtClean="0"/>
              <a:t>2022/6/2</a:t>
            </a:fld>
            <a:endParaRPr lang="zh-CN" altLang="en-US"/>
          </a:p>
        </p:txBody>
      </p:sp>
      <p:sp>
        <p:nvSpPr>
          <p:cNvPr id="5" name="页脚占位符 4">
            <a:extLst>
              <a:ext uri="{FF2B5EF4-FFF2-40B4-BE49-F238E27FC236}">
                <a16:creationId xmlns:a16="http://schemas.microsoft.com/office/drawing/2014/main" id="{52B7E2BC-17BB-45BC-9630-63AC7615E95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4878D52-CD02-4802-A1C3-EE529C96A879}"/>
              </a:ext>
            </a:extLst>
          </p:cNvPr>
          <p:cNvSpPr>
            <a:spLocks noGrp="1"/>
          </p:cNvSpPr>
          <p:nvPr>
            <p:ph type="sldNum" sz="quarter" idx="12"/>
          </p:nvPr>
        </p:nvSpPr>
        <p:spPr/>
        <p:txBody>
          <a:bodyPr/>
          <a:lstStyle/>
          <a:p>
            <a:fld id="{89775393-5708-4E2B-B4C9-DBDB8E825969}" type="slidenum">
              <a:rPr lang="zh-CN" altLang="en-US" smtClean="0"/>
              <a:t>‹#›</a:t>
            </a:fld>
            <a:endParaRPr lang="zh-CN" altLang="en-US"/>
          </a:p>
        </p:txBody>
      </p:sp>
    </p:spTree>
    <p:extLst>
      <p:ext uri="{BB962C8B-B14F-4D97-AF65-F5344CB8AC3E}">
        <p14:creationId xmlns:p14="http://schemas.microsoft.com/office/powerpoint/2010/main" val="28851615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BC46B4-970C-47A4-973D-C88500CEC2D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515473-CD71-49DA-A6C7-26551ED792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6437BDD-BC61-461A-B091-6F71EF40570C}"/>
              </a:ext>
            </a:extLst>
          </p:cNvPr>
          <p:cNvSpPr>
            <a:spLocks noGrp="1"/>
          </p:cNvSpPr>
          <p:nvPr>
            <p:ph type="dt" sz="half" idx="10"/>
          </p:nvPr>
        </p:nvSpPr>
        <p:spPr/>
        <p:txBody>
          <a:bodyPr/>
          <a:lstStyle/>
          <a:p>
            <a:fld id="{1D28E1F3-0B4A-4F73-B5AD-B2EF098806D4}" type="datetimeFigureOut">
              <a:rPr lang="zh-CN" altLang="en-US" smtClean="0"/>
              <a:t>2022/6/2</a:t>
            </a:fld>
            <a:endParaRPr lang="zh-CN" altLang="en-US"/>
          </a:p>
        </p:txBody>
      </p:sp>
      <p:sp>
        <p:nvSpPr>
          <p:cNvPr id="5" name="页脚占位符 4">
            <a:extLst>
              <a:ext uri="{FF2B5EF4-FFF2-40B4-BE49-F238E27FC236}">
                <a16:creationId xmlns:a16="http://schemas.microsoft.com/office/drawing/2014/main" id="{A610BF04-59CC-46E5-B105-B1E032F7EB1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C980136-DB65-4697-96ED-D15DDAE3C945}"/>
              </a:ext>
            </a:extLst>
          </p:cNvPr>
          <p:cNvSpPr>
            <a:spLocks noGrp="1"/>
          </p:cNvSpPr>
          <p:nvPr>
            <p:ph type="sldNum" sz="quarter" idx="12"/>
          </p:nvPr>
        </p:nvSpPr>
        <p:spPr/>
        <p:txBody>
          <a:bodyPr/>
          <a:lstStyle/>
          <a:p>
            <a:fld id="{89775393-5708-4E2B-B4C9-DBDB8E825969}" type="slidenum">
              <a:rPr lang="zh-CN" altLang="en-US" smtClean="0"/>
              <a:t>‹#›</a:t>
            </a:fld>
            <a:endParaRPr lang="zh-CN" altLang="en-US"/>
          </a:p>
        </p:txBody>
      </p:sp>
    </p:spTree>
    <p:extLst>
      <p:ext uri="{BB962C8B-B14F-4D97-AF65-F5344CB8AC3E}">
        <p14:creationId xmlns:p14="http://schemas.microsoft.com/office/powerpoint/2010/main" val="8516353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14B1EE-B2C1-41B2-BC73-51EEFEF2B2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A7A42A6-BCD9-4AFB-987F-292930B8D48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2D1B69-CB77-47AC-A90F-4203E737604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EC59554-DEEF-4DD7-B8AE-62E52AF00428}"/>
              </a:ext>
            </a:extLst>
          </p:cNvPr>
          <p:cNvSpPr>
            <a:spLocks noGrp="1"/>
          </p:cNvSpPr>
          <p:nvPr>
            <p:ph type="dt" sz="half" idx="10"/>
          </p:nvPr>
        </p:nvSpPr>
        <p:spPr/>
        <p:txBody>
          <a:bodyPr/>
          <a:lstStyle/>
          <a:p>
            <a:fld id="{1D28E1F3-0B4A-4F73-B5AD-B2EF098806D4}" type="datetimeFigureOut">
              <a:rPr lang="zh-CN" altLang="en-US" smtClean="0"/>
              <a:t>2022/6/2</a:t>
            </a:fld>
            <a:endParaRPr lang="zh-CN" altLang="en-US"/>
          </a:p>
        </p:txBody>
      </p:sp>
      <p:sp>
        <p:nvSpPr>
          <p:cNvPr id="6" name="页脚占位符 5">
            <a:extLst>
              <a:ext uri="{FF2B5EF4-FFF2-40B4-BE49-F238E27FC236}">
                <a16:creationId xmlns:a16="http://schemas.microsoft.com/office/drawing/2014/main" id="{5526200D-261A-498F-B34B-FBE9A7B29DE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41BC4D4-F165-4349-A6E1-03529804000C}"/>
              </a:ext>
            </a:extLst>
          </p:cNvPr>
          <p:cNvSpPr>
            <a:spLocks noGrp="1"/>
          </p:cNvSpPr>
          <p:nvPr>
            <p:ph type="sldNum" sz="quarter" idx="12"/>
          </p:nvPr>
        </p:nvSpPr>
        <p:spPr/>
        <p:txBody>
          <a:bodyPr/>
          <a:lstStyle/>
          <a:p>
            <a:fld id="{89775393-5708-4E2B-B4C9-DBDB8E825969}" type="slidenum">
              <a:rPr lang="zh-CN" altLang="en-US" smtClean="0"/>
              <a:t>‹#›</a:t>
            </a:fld>
            <a:endParaRPr lang="zh-CN" altLang="en-US"/>
          </a:p>
        </p:txBody>
      </p:sp>
    </p:spTree>
    <p:extLst>
      <p:ext uri="{BB962C8B-B14F-4D97-AF65-F5344CB8AC3E}">
        <p14:creationId xmlns:p14="http://schemas.microsoft.com/office/powerpoint/2010/main" val="35017590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61FD4D-1046-478C-B727-FF902E89A93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5A7E719-93D3-4D12-BFEA-56DC2EC6DC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252C815-B885-4869-BF63-724F00FA641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AC66D7D-66C4-4F8C-A2C6-8475F9C9A8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700142B-336E-4EAE-BF02-83D5F80867A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E696D7-8F28-4C0E-80A1-B21E71615844}"/>
              </a:ext>
            </a:extLst>
          </p:cNvPr>
          <p:cNvSpPr>
            <a:spLocks noGrp="1"/>
          </p:cNvSpPr>
          <p:nvPr>
            <p:ph type="dt" sz="half" idx="10"/>
          </p:nvPr>
        </p:nvSpPr>
        <p:spPr/>
        <p:txBody>
          <a:bodyPr/>
          <a:lstStyle/>
          <a:p>
            <a:fld id="{1D28E1F3-0B4A-4F73-B5AD-B2EF098806D4}" type="datetimeFigureOut">
              <a:rPr lang="zh-CN" altLang="en-US" smtClean="0"/>
              <a:t>2022/6/2</a:t>
            </a:fld>
            <a:endParaRPr lang="zh-CN" altLang="en-US"/>
          </a:p>
        </p:txBody>
      </p:sp>
      <p:sp>
        <p:nvSpPr>
          <p:cNvPr id="8" name="页脚占位符 7">
            <a:extLst>
              <a:ext uri="{FF2B5EF4-FFF2-40B4-BE49-F238E27FC236}">
                <a16:creationId xmlns:a16="http://schemas.microsoft.com/office/drawing/2014/main" id="{46DDE46E-310A-464D-8314-4A9F78A3D92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18E0DE9-794D-44F1-8662-D4A84DC7EE14}"/>
              </a:ext>
            </a:extLst>
          </p:cNvPr>
          <p:cNvSpPr>
            <a:spLocks noGrp="1"/>
          </p:cNvSpPr>
          <p:nvPr>
            <p:ph type="sldNum" sz="quarter" idx="12"/>
          </p:nvPr>
        </p:nvSpPr>
        <p:spPr/>
        <p:txBody>
          <a:bodyPr/>
          <a:lstStyle/>
          <a:p>
            <a:fld id="{89775393-5708-4E2B-B4C9-DBDB8E825969}" type="slidenum">
              <a:rPr lang="zh-CN" altLang="en-US" smtClean="0"/>
              <a:t>‹#›</a:t>
            </a:fld>
            <a:endParaRPr lang="zh-CN" altLang="en-US"/>
          </a:p>
        </p:txBody>
      </p:sp>
    </p:spTree>
    <p:extLst>
      <p:ext uri="{BB962C8B-B14F-4D97-AF65-F5344CB8AC3E}">
        <p14:creationId xmlns:p14="http://schemas.microsoft.com/office/powerpoint/2010/main" val="25190325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E6F137-6FA3-49F5-85B0-B7A5CFC043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912F89-402B-4ECA-844F-6333B73A7982}"/>
              </a:ext>
            </a:extLst>
          </p:cNvPr>
          <p:cNvSpPr>
            <a:spLocks noGrp="1"/>
          </p:cNvSpPr>
          <p:nvPr>
            <p:ph type="dt" sz="half" idx="10"/>
          </p:nvPr>
        </p:nvSpPr>
        <p:spPr/>
        <p:txBody>
          <a:bodyPr/>
          <a:lstStyle/>
          <a:p>
            <a:fld id="{1D28E1F3-0B4A-4F73-B5AD-B2EF098806D4}" type="datetimeFigureOut">
              <a:rPr lang="zh-CN" altLang="en-US" smtClean="0"/>
              <a:t>2022/6/2</a:t>
            </a:fld>
            <a:endParaRPr lang="zh-CN" altLang="en-US"/>
          </a:p>
        </p:txBody>
      </p:sp>
      <p:sp>
        <p:nvSpPr>
          <p:cNvPr id="4" name="页脚占位符 3">
            <a:extLst>
              <a:ext uri="{FF2B5EF4-FFF2-40B4-BE49-F238E27FC236}">
                <a16:creationId xmlns:a16="http://schemas.microsoft.com/office/drawing/2014/main" id="{4721D70E-D460-467F-A6B8-74FA8A4AB4D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F9CF343-E403-418D-B9C8-3DE90C20C091}"/>
              </a:ext>
            </a:extLst>
          </p:cNvPr>
          <p:cNvSpPr>
            <a:spLocks noGrp="1"/>
          </p:cNvSpPr>
          <p:nvPr>
            <p:ph type="sldNum" sz="quarter" idx="12"/>
          </p:nvPr>
        </p:nvSpPr>
        <p:spPr/>
        <p:txBody>
          <a:bodyPr/>
          <a:lstStyle/>
          <a:p>
            <a:fld id="{89775393-5708-4E2B-B4C9-DBDB8E825969}" type="slidenum">
              <a:rPr lang="zh-CN" altLang="en-US" smtClean="0"/>
              <a:t>‹#›</a:t>
            </a:fld>
            <a:endParaRPr lang="zh-CN" altLang="en-US"/>
          </a:p>
        </p:txBody>
      </p:sp>
    </p:spTree>
    <p:extLst>
      <p:ext uri="{BB962C8B-B14F-4D97-AF65-F5344CB8AC3E}">
        <p14:creationId xmlns:p14="http://schemas.microsoft.com/office/powerpoint/2010/main" val="19228675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58CEF35-0007-40A4-966D-8C047F1DE0E3}"/>
              </a:ext>
            </a:extLst>
          </p:cNvPr>
          <p:cNvSpPr>
            <a:spLocks noGrp="1"/>
          </p:cNvSpPr>
          <p:nvPr>
            <p:ph type="dt" sz="half" idx="10"/>
          </p:nvPr>
        </p:nvSpPr>
        <p:spPr/>
        <p:txBody>
          <a:bodyPr/>
          <a:lstStyle/>
          <a:p>
            <a:fld id="{1D28E1F3-0B4A-4F73-B5AD-B2EF098806D4}" type="datetimeFigureOut">
              <a:rPr lang="zh-CN" altLang="en-US" smtClean="0"/>
              <a:t>2022/6/2</a:t>
            </a:fld>
            <a:endParaRPr lang="zh-CN" altLang="en-US"/>
          </a:p>
        </p:txBody>
      </p:sp>
      <p:sp>
        <p:nvSpPr>
          <p:cNvPr id="3" name="页脚占位符 2">
            <a:extLst>
              <a:ext uri="{FF2B5EF4-FFF2-40B4-BE49-F238E27FC236}">
                <a16:creationId xmlns:a16="http://schemas.microsoft.com/office/drawing/2014/main" id="{610DF568-7B1A-4550-B41B-4A6D3918AC2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6D891A9-20F1-4F1E-BE6B-C8730092E290}"/>
              </a:ext>
            </a:extLst>
          </p:cNvPr>
          <p:cNvSpPr>
            <a:spLocks noGrp="1"/>
          </p:cNvSpPr>
          <p:nvPr>
            <p:ph type="sldNum" sz="quarter" idx="12"/>
          </p:nvPr>
        </p:nvSpPr>
        <p:spPr/>
        <p:txBody>
          <a:bodyPr/>
          <a:lstStyle/>
          <a:p>
            <a:fld id="{89775393-5708-4E2B-B4C9-DBDB8E825969}" type="slidenum">
              <a:rPr lang="zh-CN" altLang="en-US" smtClean="0"/>
              <a:t>‹#›</a:t>
            </a:fld>
            <a:endParaRPr lang="zh-CN" altLang="en-US"/>
          </a:p>
        </p:txBody>
      </p:sp>
    </p:spTree>
    <p:extLst>
      <p:ext uri="{BB962C8B-B14F-4D97-AF65-F5344CB8AC3E}">
        <p14:creationId xmlns:p14="http://schemas.microsoft.com/office/powerpoint/2010/main" val="26915042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BD687-AFF0-45D3-A7A8-E8F98B4883A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5CE4F86-C17F-4FDE-AC0D-9F7162CC7A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7CB535D-EDCD-4F46-BC2C-CCF53FA6CA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D31B1CB-433F-492C-9746-8762A90856E8}"/>
              </a:ext>
            </a:extLst>
          </p:cNvPr>
          <p:cNvSpPr>
            <a:spLocks noGrp="1"/>
          </p:cNvSpPr>
          <p:nvPr>
            <p:ph type="dt" sz="half" idx="10"/>
          </p:nvPr>
        </p:nvSpPr>
        <p:spPr/>
        <p:txBody>
          <a:bodyPr/>
          <a:lstStyle/>
          <a:p>
            <a:fld id="{1D28E1F3-0B4A-4F73-B5AD-B2EF098806D4}" type="datetimeFigureOut">
              <a:rPr lang="zh-CN" altLang="en-US" smtClean="0"/>
              <a:t>2022/6/2</a:t>
            </a:fld>
            <a:endParaRPr lang="zh-CN" altLang="en-US"/>
          </a:p>
        </p:txBody>
      </p:sp>
      <p:sp>
        <p:nvSpPr>
          <p:cNvPr id="6" name="页脚占位符 5">
            <a:extLst>
              <a:ext uri="{FF2B5EF4-FFF2-40B4-BE49-F238E27FC236}">
                <a16:creationId xmlns:a16="http://schemas.microsoft.com/office/drawing/2014/main" id="{72DF79B6-265A-46BA-94E2-3989FA9B366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47BE0AC-95EB-4217-A509-DEC8A513C678}"/>
              </a:ext>
            </a:extLst>
          </p:cNvPr>
          <p:cNvSpPr>
            <a:spLocks noGrp="1"/>
          </p:cNvSpPr>
          <p:nvPr>
            <p:ph type="sldNum" sz="quarter" idx="12"/>
          </p:nvPr>
        </p:nvSpPr>
        <p:spPr/>
        <p:txBody>
          <a:bodyPr/>
          <a:lstStyle/>
          <a:p>
            <a:fld id="{89775393-5708-4E2B-B4C9-DBDB8E825969}" type="slidenum">
              <a:rPr lang="zh-CN" altLang="en-US" smtClean="0"/>
              <a:t>‹#›</a:t>
            </a:fld>
            <a:endParaRPr lang="zh-CN" altLang="en-US"/>
          </a:p>
        </p:txBody>
      </p:sp>
    </p:spTree>
    <p:extLst>
      <p:ext uri="{BB962C8B-B14F-4D97-AF65-F5344CB8AC3E}">
        <p14:creationId xmlns:p14="http://schemas.microsoft.com/office/powerpoint/2010/main" val="4038781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6E29202F-D98B-40CC-90F7-0485E9F23421}" type="datetime1">
              <a:rPr lang="zh-CN" altLang="en-US" smtClean="0"/>
              <a:t>2022/6/2</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4329C799-A8CE-409E-9B24-85FBC622CAD4}" type="slidenum">
              <a:rPr lang="zh-CN" altLang="en-US"/>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6303A-270B-4490-9D41-D100EC62B44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B257BB0-DDFE-4C57-B8B2-1E442753EF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728E9CB-8765-435B-9FB7-1BA646B4D2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286B941-D537-49BC-A7F3-D2BDDD83C6A6}"/>
              </a:ext>
            </a:extLst>
          </p:cNvPr>
          <p:cNvSpPr>
            <a:spLocks noGrp="1"/>
          </p:cNvSpPr>
          <p:nvPr>
            <p:ph type="dt" sz="half" idx="10"/>
          </p:nvPr>
        </p:nvSpPr>
        <p:spPr/>
        <p:txBody>
          <a:bodyPr/>
          <a:lstStyle/>
          <a:p>
            <a:fld id="{1D28E1F3-0B4A-4F73-B5AD-B2EF098806D4}" type="datetimeFigureOut">
              <a:rPr lang="zh-CN" altLang="en-US" smtClean="0"/>
              <a:t>2022/6/2</a:t>
            </a:fld>
            <a:endParaRPr lang="zh-CN" altLang="en-US"/>
          </a:p>
        </p:txBody>
      </p:sp>
      <p:sp>
        <p:nvSpPr>
          <p:cNvPr id="6" name="页脚占位符 5">
            <a:extLst>
              <a:ext uri="{FF2B5EF4-FFF2-40B4-BE49-F238E27FC236}">
                <a16:creationId xmlns:a16="http://schemas.microsoft.com/office/drawing/2014/main" id="{AE073B42-D689-4036-8165-A5A99C159AD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91B3C9F-F433-481B-8E09-0108F59DC583}"/>
              </a:ext>
            </a:extLst>
          </p:cNvPr>
          <p:cNvSpPr>
            <a:spLocks noGrp="1"/>
          </p:cNvSpPr>
          <p:nvPr>
            <p:ph type="sldNum" sz="quarter" idx="12"/>
          </p:nvPr>
        </p:nvSpPr>
        <p:spPr/>
        <p:txBody>
          <a:bodyPr/>
          <a:lstStyle/>
          <a:p>
            <a:fld id="{89775393-5708-4E2B-B4C9-DBDB8E825969}" type="slidenum">
              <a:rPr lang="zh-CN" altLang="en-US" smtClean="0"/>
              <a:t>‹#›</a:t>
            </a:fld>
            <a:endParaRPr lang="zh-CN" altLang="en-US"/>
          </a:p>
        </p:txBody>
      </p:sp>
    </p:spTree>
    <p:extLst>
      <p:ext uri="{BB962C8B-B14F-4D97-AF65-F5344CB8AC3E}">
        <p14:creationId xmlns:p14="http://schemas.microsoft.com/office/powerpoint/2010/main" val="12569989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1A5CC4-47DA-4096-9992-7BA4E41D2B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9C6EB09-6C60-4399-87D3-96131E2773E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6A3202F-8BE9-46CB-9AE8-9E441A2020FC}"/>
              </a:ext>
            </a:extLst>
          </p:cNvPr>
          <p:cNvSpPr>
            <a:spLocks noGrp="1"/>
          </p:cNvSpPr>
          <p:nvPr>
            <p:ph type="dt" sz="half" idx="10"/>
          </p:nvPr>
        </p:nvSpPr>
        <p:spPr/>
        <p:txBody>
          <a:bodyPr/>
          <a:lstStyle/>
          <a:p>
            <a:fld id="{1D28E1F3-0B4A-4F73-B5AD-B2EF098806D4}" type="datetimeFigureOut">
              <a:rPr lang="zh-CN" altLang="en-US" smtClean="0"/>
              <a:t>2022/6/2</a:t>
            </a:fld>
            <a:endParaRPr lang="zh-CN" altLang="en-US"/>
          </a:p>
        </p:txBody>
      </p:sp>
      <p:sp>
        <p:nvSpPr>
          <p:cNvPr id="5" name="页脚占位符 4">
            <a:extLst>
              <a:ext uri="{FF2B5EF4-FFF2-40B4-BE49-F238E27FC236}">
                <a16:creationId xmlns:a16="http://schemas.microsoft.com/office/drawing/2014/main" id="{530D2CFB-815D-488F-8BC7-A40702FF59B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F453752-876E-4933-B847-5EACAD83939A}"/>
              </a:ext>
            </a:extLst>
          </p:cNvPr>
          <p:cNvSpPr>
            <a:spLocks noGrp="1"/>
          </p:cNvSpPr>
          <p:nvPr>
            <p:ph type="sldNum" sz="quarter" idx="12"/>
          </p:nvPr>
        </p:nvSpPr>
        <p:spPr/>
        <p:txBody>
          <a:bodyPr/>
          <a:lstStyle/>
          <a:p>
            <a:fld id="{89775393-5708-4E2B-B4C9-DBDB8E825969}" type="slidenum">
              <a:rPr lang="zh-CN" altLang="en-US" smtClean="0"/>
              <a:t>‹#›</a:t>
            </a:fld>
            <a:endParaRPr lang="zh-CN" altLang="en-US"/>
          </a:p>
        </p:txBody>
      </p:sp>
    </p:spTree>
    <p:extLst>
      <p:ext uri="{BB962C8B-B14F-4D97-AF65-F5344CB8AC3E}">
        <p14:creationId xmlns:p14="http://schemas.microsoft.com/office/powerpoint/2010/main" val="36324948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05313A8-5F1C-4F59-8908-D454ED0AFD5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DE3D91C-EEAC-4F09-8B15-A80FB74D1F7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FAD2E78-9BB0-4EB5-9E60-5EF2C0568F05}"/>
              </a:ext>
            </a:extLst>
          </p:cNvPr>
          <p:cNvSpPr>
            <a:spLocks noGrp="1"/>
          </p:cNvSpPr>
          <p:nvPr>
            <p:ph type="dt" sz="half" idx="10"/>
          </p:nvPr>
        </p:nvSpPr>
        <p:spPr/>
        <p:txBody>
          <a:bodyPr/>
          <a:lstStyle/>
          <a:p>
            <a:fld id="{1D28E1F3-0B4A-4F73-B5AD-B2EF098806D4}" type="datetimeFigureOut">
              <a:rPr lang="zh-CN" altLang="en-US" smtClean="0"/>
              <a:t>2022/6/2</a:t>
            </a:fld>
            <a:endParaRPr lang="zh-CN" altLang="en-US"/>
          </a:p>
        </p:txBody>
      </p:sp>
      <p:sp>
        <p:nvSpPr>
          <p:cNvPr id="5" name="页脚占位符 4">
            <a:extLst>
              <a:ext uri="{FF2B5EF4-FFF2-40B4-BE49-F238E27FC236}">
                <a16:creationId xmlns:a16="http://schemas.microsoft.com/office/drawing/2014/main" id="{D29D8A7E-08C6-44F2-AA7A-A341579E57E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2B621B5-DC53-4EDC-8FB0-098B79CAE29F}"/>
              </a:ext>
            </a:extLst>
          </p:cNvPr>
          <p:cNvSpPr>
            <a:spLocks noGrp="1"/>
          </p:cNvSpPr>
          <p:nvPr>
            <p:ph type="sldNum" sz="quarter" idx="12"/>
          </p:nvPr>
        </p:nvSpPr>
        <p:spPr/>
        <p:txBody>
          <a:bodyPr/>
          <a:lstStyle/>
          <a:p>
            <a:fld id="{89775393-5708-4E2B-B4C9-DBDB8E825969}" type="slidenum">
              <a:rPr lang="zh-CN" altLang="en-US" smtClean="0"/>
              <a:t>‹#›</a:t>
            </a:fld>
            <a:endParaRPr lang="zh-CN" altLang="en-US"/>
          </a:p>
        </p:txBody>
      </p:sp>
    </p:spTree>
    <p:extLst>
      <p:ext uri="{BB962C8B-B14F-4D97-AF65-F5344CB8AC3E}">
        <p14:creationId xmlns:p14="http://schemas.microsoft.com/office/powerpoint/2010/main" val="27496330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p:txBody>
          <a:bodyPr/>
          <a:lstStyle>
            <a:lvl1pPr>
              <a:defRPr/>
            </a:lvl1pPr>
          </a:lstStyle>
          <a:p>
            <a:pPr>
              <a:defRPr/>
            </a:pPr>
            <a:fld id="{0E927179-2044-49D6-A4B9-D78D77B4825D}" type="datetime1">
              <a:rPr lang="zh-CN" altLang="en-US" smtClean="0"/>
              <a:t>2022/6/2</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64644A01-BCE5-42BF-9F3E-0A743B7956BC}" type="slidenum">
              <a:rPr lang="zh-CN" altLang="en-US"/>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p:txBody>
          <a:bodyPr/>
          <a:lstStyle>
            <a:lvl1pPr>
              <a:defRPr/>
            </a:lvl1pPr>
          </a:lstStyle>
          <a:p>
            <a:pPr>
              <a:defRPr/>
            </a:pPr>
            <a:fld id="{478352A4-FACB-4922-91E1-B30B3AEFC9E1}" type="datetime1">
              <a:rPr lang="zh-CN" altLang="en-US" smtClean="0"/>
              <a:t>2022/6/2</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2C82D18D-45C7-4CF7-8F35-DD36172847E7}" type="slidenum">
              <a:rPr lang="zh-CN" altLang="en-US"/>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p:txBody>
          <a:bodyPr/>
          <a:lstStyle>
            <a:lvl1pPr>
              <a:defRPr/>
            </a:lvl1pPr>
          </a:lstStyle>
          <a:p>
            <a:pPr>
              <a:defRPr/>
            </a:pPr>
            <a:fld id="{19A8A27E-BBC5-4B41-A445-1F4A9D8925B5}" type="datetime1">
              <a:rPr lang="zh-CN" altLang="en-US" smtClean="0"/>
              <a:t>2022/6/2</a:t>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fld id="{DD6ADE76-6116-4D50-A096-0086DE6E1EB4}" type="slidenum">
              <a:rPr lang="zh-CN" altLang="en-US"/>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p:txBody>
          <a:bodyPr/>
          <a:lstStyle>
            <a:lvl1pPr>
              <a:defRPr/>
            </a:lvl1pPr>
          </a:lstStyle>
          <a:p>
            <a:pPr>
              <a:defRPr/>
            </a:pPr>
            <a:fld id="{1471F022-4C64-4C0F-BCD9-6A1F3E8806ED}" type="datetime1">
              <a:rPr lang="zh-CN" altLang="en-US" smtClean="0"/>
              <a:t>2022/6/2</a:t>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fld id="{6E06208D-24CB-4B6A-8760-62BD73CA338E}" type="slidenum">
              <a:rPr lang="zh-CN" altLang="en-US"/>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15977F83-991E-4607-86D0-094FC5DD0A21}" type="datetime1">
              <a:rPr lang="zh-CN" altLang="en-US" smtClean="0"/>
              <a:t>2022/6/2</a:t>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fld id="{ABB8F404-4D68-4CF1-A1D1-4545FFCFAAD6}" type="slidenum">
              <a:rPr lang="zh-CN" altLang="en-US"/>
              <a:t>‹#›</a:t>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5B154934-AE2D-44F7-B3AC-62AA80DE831E}" type="datetime1">
              <a:rPr lang="zh-CN" altLang="en-US" smtClean="0"/>
              <a:t>2022/6/2</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7C547B9B-1766-479B-AA23-B506E2AC1262}" type="slidenum">
              <a:rPr lang="zh-CN" altLang="en-US"/>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588EAD06-351C-4B25-815A-F9556AF54762}" type="datetime1">
              <a:rPr lang="zh-CN" altLang="en-US" smtClean="0"/>
              <a:t>2022/6/2</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83FF7BFB-756C-47A5-9D16-E669BBFD99C2}" type="slidenum">
              <a:rPr lang="zh-CN" altLang="en-US"/>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a:t>单击此处编辑母版标题样式</a:t>
            </a: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p:spPr>
        <p:txBody>
          <a:bodyPr vert="horz" wrap="square" lIns="91440" tIns="45720" rIns="91440" bIns="45720" numCol="1" anchor="ctr" anchorCtr="0" compatLnSpc="1"/>
          <a:lstStyle>
            <a:lvl1pPr eaLnBrk="1" hangingPunct="1">
              <a:defRPr sz="1200">
                <a:solidFill>
                  <a:srgbClr val="898989"/>
                </a:solidFill>
              </a:defRPr>
            </a:lvl1pPr>
          </a:lstStyle>
          <a:p>
            <a:pPr>
              <a:defRPr/>
            </a:pPr>
            <a:fld id="{DCDA3588-EBCF-4D62-811C-B562E2951D89}" type="datetime1">
              <a:rPr lang="zh-CN" altLang="en-US" smtClean="0"/>
              <a:t>2022/6/2</a:t>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p:spPr>
        <p:txBody>
          <a:bodyPr vert="horz" wrap="square" lIns="91440" tIns="45720" rIns="91440" bIns="45720" numCol="1" anchor="ctr" anchorCtr="0" compatLnSpc="1"/>
          <a:lstStyle>
            <a:lvl1pPr algn="ctr" eaLnBrk="1" hangingPunct="1">
              <a:defRPr sz="1200">
                <a:solidFill>
                  <a:srgbClr val="898989"/>
                </a:solidFill>
              </a:defRPr>
            </a:lvl1pPr>
          </a:lstStyle>
          <a:p>
            <a:pPr>
              <a:defRPr/>
            </a:pPr>
            <a:endParaRPr lang="zh-CN" altLang="en-US"/>
          </a:p>
        </p:txBody>
      </p:sp>
      <p:sp>
        <p:nvSpPr>
          <p:cNvPr id="1030" name="灯片编号占位符 5"/>
          <p:cNvSpPr>
            <a:spLocks noGrp="1" noChangeArrowheads="1"/>
          </p:cNvSpPr>
          <p:nvPr>
            <p:ph type="sldNum" sz="quarter" idx="4"/>
          </p:nvPr>
        </p:nvSpPr>
        <p:spPr bwMode="auto">
          <a:xfrm>
            <a:off x="11234056" y="6356350"/>
            <a:ext cx="729343" cy="365125"/>
          </a:xfrm>
          <a:prstGeom prst="rect">
            <a:avLst/>
          </a:prstGeom>
          <a:noFill/>
          <a:ln>
            <a:noFill/>
          </a:ln>
        </p:spPr>
        <p:txBody>
          <a:bodyPr vert="horz" wrap="square" lIns="91440" tIns="45720" rIns="91440" bIns="45720" numCol="1" anchor="ctr" anchorCtr="0" compatLnSpc="1"/>
          <a:lstStyle>
            <a:lvl1pPr algn="ctr" eaLnBrk="1" hangingPunct="1">
              <a:defRPr sz="2400">
                <a:solidFill>
                  <a:srgbClr val="9A0000"/>
                </a:solidFill>
              </a:defRPr>
            </a:lvl1pPr>
          </a:lstStyle>
          <a:p>
            <a:fld id="{F205F109-EF71-431C-AD3A-28C87A55BB43}" type="slidenum">
              <a:rPr lang="zh-CN" altLang="en-US" smtClean="0"/>
              <a:t>‹#›</a:t>
            </a:fld>
            <a:endParaRPr lang="zh-CN" altLang="en-US" dirty="0"/>
          </a:p>
        </p:txBody>
      </p:sp>
      <p:sp>
        <p:nvSpPr>
          <p:cNvPr id="2" name="矩形 1"/>
          <p:cNvSpPr/>
          <p:nvPr userDrawn="1"/>
        </p:nvSpPr>
        <p:spPr bwMode="auto">
          <a:xfrm>
            <a:off x="10873921" y="6248401"/>
            <a:ext cx="493485" cy="609600"/>
          </a:xfrm>
          <a:prstGeom prst="rect">
            <a:avLst/>
          </a:prstGeom>
          <a:solidFill>
            <a:srgbClr val="9A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3" name="图片 2"/>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0922556" y="6311899"/>
            <a:ext cx="415374" cy="40957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971393D-3841-46F4-9E49-E5AFD1C917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3F44B06-5877-4ABD-9741-173100A8BA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57F5194-B9C6-4F61-905C-BC848E401A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28E1F3-0B4A-4F73-B5AD-B2EF098806D4}" type="datetimeFigureOut">
              <a:rPr lang="zh-CN" altLang="en-US" smtClean="0"/>
              <a:t>2022/6/2</a:t>
            </a:fld>
            <a:endParaRPr lang="zh-CN" altLang="en-US"/>
          </a:p>
        </p:txBody>
      </p:sp>
      <p:sp>
        <p:nvSpPr>
          <p:cNvPr id="5" name="页脚占位符 4">
            <a:extLst>
              <a:ext uri="{FF2B5EF4-FFF2-40B4-BE49-F238E27FC236}">
                <a16:creationId xmlns:a16="http://schemas.microsoft.com/office/drawing/2014/main" id="{0359CEE5-8211-4BD1-801D-ABE0AF3B17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D706545-C515-433D-8569-F2C205979F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775393-5708-4E2B-B4C9-DBDB8E825969}" type="slidenum">
              <a:rPr lang="zh-CN" altLang="en-US" smtClean="0"/>
              <a:t>‹#›</a:t>
            </a:fld>
            <a:endParaRPr lang="zh-CN" altLang="en-US"/>
          </a:p>
        </p:txBody>
      </p:sp>
    </p:spTree>
    <p:extLst>
      <p:ext uri="{BB962C8B-B14F-4D97-AF65-F5344CB8AC3E}">
        <p14:creationId xmlns:p14="http://schemas.microsoft.com/office/powerpoint/2010/main" val="23917892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18.xml"/><Relationship Id="rId5" Type="http://schemas.openxmlformats.org/officeDocument/2006/relationships/image" Target="../media/image26.png"/><Relationship Id="rId4" Type="http://schemas.openxmlformats.org/officeDocument/2006/relationships/image" Target="../media/image25.emf"/></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18.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38.png"/><Relationship Id="rId18" Type="http://schemas.openxmlformats.org/officeDocument/2006/relationships/customXml" Target="../ink/ink7.xml"/><Relationship Id="rId3" Type="http://schemas.openxmlformats.org/officeDocument/2006/relationships/image" Target="../media/image29.emf"/><Relationship Id="rId21" Type="http://schemas.openxmlformats.org/officeDocument/2006/relationships/image" Target="../media/image42.png"/><Relationship Id="rId7" Type="http://schemas.openxmlformats.org/officeDocument/2006/relationships/image" Target="../media/image35.png"/><Relationship Id="rId12" Type="http://schemas.openxmlformats.org/officeDocument/2006/relationships/customXml" Target="../ink/ink4.xml"/><Relationship Id="rId17" Type="http://schemas.openxmlformats.org/officeDocument/2006/relationships/image" Target="../media/image40.png"/><Relationship Id="rId25" Type="http://schemas.openxmlformats.org/officeDocument/2006/relationships/image" Target="../media/image44.png"/><Relationship Id="rId2" Type="http://schemas.openxmlformats.org/officeDocument/2006/relationships/image" Target="../media/image28.emf"/><Relationship Id="rId16" Type="http://schemas.openxmlformats.org/officeDocument/2006/relationships/customXml" Target="../ink/ink6.xml"/><Relationship Id="rId20" Type="http://schemas.openxmlformats.org/officeDocument/2006/relationships/customXml" Target="../ink/ink8.xml"/><Relationship Id="rId1" Type="http://schemas.openxmlformats.org/officeDocument/2006/relationships/slideLayout" Target="../slideLayouts/slideLayout18.xml"/><Relationship Id="rId6" Type="http://schemas.openxmlformats.org/officeDocument/2006/relationships/customXml" Target="../ink/ink1.xml"/><Relationship Id="rId11" Type="http://schemas.openxmlformats.org/officeDocument/2006/relationships/image" Target="../media/image37.png"/><Relationship Id="rId24" Type="http://schemas.openxmlformats.org/officeDocument/2006/relationships/customXml" Target="../ink/ink10.xml"/><Relationship Id="rId5" Type="http://schemas.openxmlformats.org/officeDocument/2006/relationships/image" Target="../media/image31.png"/><Relationship Id="rId15" Type="http://schemas.openxmlformats.org/officeDocument/2006/relationships/image" Target="../media/image39.png"/><Relationship Id="rId23" Type="http://schemas.openxmlformats.org/officeDocument/2006/relationships/image" Target="../media/image43.png"/><Relationship Id="rId10" Type="http://schemas.openxmlformats.org/officeDocument/2006/relationships/customXml" Target="../ink/ink3.xml"/><Relationship Id="rId19" Type="http://schemas.openxmlformats.org/officeDocument/2006/relationships/image" Target="../media/image41.png"/><Relationship Id="rId4" Type="http://schemas.openxmlformats.org/officeDocument/2006/relationships/image" Target="../media/image30.emf"/><Relationship Id="rId9" Type="http://schemas.openxmlformats.org/officeDocument/2006/relationships/image" Target="../media/image36.png"/><Relationship Id="rId14" Type="http://schemas.openxmlformats.org/officeDocument/2006/relationships/customXml" Target="../ink/ink5.xml"/><Relationship Id="rId22" Type="http://schemas.openxmlformats.org/officeDocument/2006/relationships/customXml" Target="../ink/ink9.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2.png"/><Relationship Id="rId1" Type="http://schemas.openxmlformats.org/officeDocument/2006/relationships/slideLayout" Target="../slideLayouts/slideLayout18.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png"/><Relationship Id="rId1" Type="http://schemas.openxmlformats.org/officeDocument/2006/relationships/slideLayout" Target="../slideLayouts/slideLayout18.xml"/><Relationship Id="rId5" Type="http://schemas.openxmlformats.org/officeDocument/2006/relationships/image" Target="../media/image37.emf"/><Relationship Id="rId4" Type="http://schemas.openxmlformats.org/officeDocument/2006/relationships/image" Target="../media/image36.emf"/></Relationships>
</file>

<file path=ppt/slides/_rels/slide1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18.xml"/><Relationship Id="rId5" Type="http://schemas.openxmlformats.org/officeDocument/2006/relationships/image" Target="../media/image45.png"/><Relationship Id="rId4" Type="http://schemas.openxmlformats.org/officeDocument/2006/relationships/image" Target="../media/image40.emf"/></Relationships>
</file>

<file path=ppt/slides/_rels/slide16.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18.xml"/><Relationship Id="rId5" Type="http://schemas.openxmlformats.org/officeDocument/2006/relationships/image" Target="../media/image49.emf"/><Relationship Id="rId4" Type="http://schemas.openxmlformats.org/officeDocument/2006/relationships/image" Target="../media/image48.emf"/></Relationships>
</file>

<file path=ppt/slides/_rels/slide1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18.xml"/><Relationship Id="rId5" Type="http://schemas.openxmlformats.org/officeDocument/2006/relationships/image" Target="../media/image53.emf"/><Relationship Id="rId4" Type="http://schemas.openxmlformats.org/officeDocument/2006/relationships/image" Target="../media/image52.emf"/></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8.xml"/><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5.png"/><Relationship Id="rId1" Type="http://schemas.openxmlformats.org/officeDocument/2006/relationships/slideLayout" Target="../slideLayouts/slideLayout18.xml"/><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jp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Layout" Target="../slideLayouts/slideLayout18.xml"/><Relationship Id="rId6" Type="http://schemas.openxmlformats.org/officeDocument/2006/relationships/image" Target="../media/image13.png"/><Relationship Id="rId5" Type="http://schemas.openxmlformats.org/officeDocument/2006/relationships/image" Target="../media/image18.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8.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矩形 6"/>
          <p:cNvSpPr>
            <a:spLocks noChangeArrowheads="1"/>
          </p:cNvSpPr>
          <p:nvPr/>
        </p:nvSpPr>
        <p:spPr bwMode="auto">
          <a:xfrm>
            <a:off x="0" y="4902200"/>
            <a:ext cx="12192000" cy="195580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4100" name="文本框 8"/>
          <p:cNvSpPr txBox="1">
            <a:spLocks noChangeArrowheads="1"/>
          </p:cNvSpPr>
          <p:nvPr/>
        </p:nvSpPr>
        <p:spPr bwMode="auto">
          <a:xfrm>
            <a:off x="-81489" y="1571625"/>
            <a:ext cx="1495425"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4400" b="1" dirty="0">
                <a:solidFill>
                  <a:srgbClr val="9A0000"/>
                </a:solidFill>
                <a:latin typeface="微软雅黑" panose="020B0503020204020204" pitchFamily="34" charset="-122"/>
                <a:ea typeface="微软雅黑" panose="020B0503020204020204" pitchFamily="34" charset="-122"/>
              </a:rPr>
              <a:t>1</a:t>
            </a:r>
            <a:endParaRPr lang="zh-CN" altLang="en-US" sz="34400" b="1" dirty="0">
              <a:solidFill>
                <a:srgbClr val="9A0000"/>
              </a:solidFill>
              <a:latin typeface="微软雅黑" panose="020B0503020204020204" pitchFamily="34" charset="-122"/>
              <a:ea typeface="微软雅黑" panose="020B0503020204020204" pitchFamily="34" charset="-122"/>
            </a:endParaRPr>
          </a:p>
        </p:txBody>
      </p:sp>
      <p:sp>
        <p:nvSpPr>
          <p:cNvPr id="4101" name="文本框 12"/>
          <p:cNvSpPr txBox="1">
            <a:spLocks noChangeArrowheads="1"/>
          </p:cNvSpPr>
          <p:nvPr/>
        </p:nvSpPr>
        <p:spPr bwMode="auto">
          <a:xfrm>
            <a:off x="2762250" y="3632200"/>
            <a:ext cx="481711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600" b="1" dirty="0" err="1">
                <a:solidFill>
                  <a:srgbClr val="9A0000"/>
                </a:solidFill>
                <a:latin typeface="微软雅黑" panose="020B0503020204020204" pitchFamily="34" charset="-122"/>
                <a:ea typeface="微软雅黑" panose="020B0503020204020204" pitchFamily="34" charset="-122"/>
              </a:rPr>
              <a:t>TiN</a:t>
            </a:r>
            <a:r>
              <a:rPr lang="zh-CN" altLang="en-US" sz="3600" b="1" dirty="0">
                <a:solidFill>
                  <a:srgbClr val="9A0000"/>
                </a:solidFill>
                <a:latin typeface="微软雅黑" panose="020B0503020204020204" pitchFamily="34" charset="-122"/>
                <a:ea typeface="微软雅黑" panose="020B0503020204020204" pitchFamily="34" charset="-122"/>
              </a:rPr>
              <a:t>薄膜的</a:t>
            </a:r>
            <a:r>
              <a:rPr lang="en-US" altLang="zh-CN" sz="3600" b="1" dirty="0">
                <a:solidFill>
                  <a:srgbClr val="9A0000"/>
                </a:solidFill>
                <a:latin typeface="微软雅黑" panose="020B0503020204020204" pitchFamily="34" charset="-122"/>
                <a:ea typeface="微软雅黑" panose="020B0503020204020204" pitchFamily="34" charset="-122"/>
              </a:rPr>
              <a:t>STEM&amp;EDS</a:t>
            </a:r>
            <a:r>
              <a:rPr lang="zh-CN" altLang="en-US" sz="3600" b="1" dirty="0">
                <a:solidFill>
                  <a:srgbClr val="9A0000"/>
                </a:solidFill>
                <a:latin typeface="微软雅黑" panose="020B0503020204020204" pitchFamily="34" charset="-122"/>
                <a:ea typeface="微软雅黑" panose="020B0503020204020204" pitchFamily="34" charset="-122"/>
              </a:rPr>
              <a:t>分析</a:t>
            </a:r>
          </a:p>
        </p:txBody>
      </p:sp>
      <p:sp>
        <p:nvSpPr>
          <p:cNvPr id="4104" name="文本框 19"/>
          <p:cNvSpPr/>
          <p:nvPr/>
        </p:nvSpPr>
        <p:spPr bwMode="auto">
          <a:xfrm>
            <a:off x="490538" y="4902200"/>
            <a:ext cx="2063750" cy="915988"/>
          </a:xfrm>
          <a:custGeom>
            <a:avLst/>
            <a:gdLst>
              <a:gd name="T0" fmla="*/ 688967 w 2064307"/>
              <a:gd name="T1" fmla="*/ 0 h 916126"/>
              <a:gd name="T2" fmla="*/ 1377935 w 2064307"/>
              <a:gd name="T3" fmla="*/ 0 h 916126"/>
              <a:gd name="T4" fmla="*/ 1377935 w 2064307"/>
              <a:gd name="T5" fmla="*/ 367329 h 916126"/>
              <a:gd name="T6" fmla="*/ 2062636 w 2064307"/>
              <a:gd name="T7" fmla="*/ 367329 h 916126"/>
              <a:gd name="T8" fmla="*/ 2062636 w 2064307"/>
              <a:gd name="T9" fmla="*/ 915712 h 916126"/>
              <a:gd name="T10" fmla="*/ 0 w 2064307"/>
              <a:gd name="T11" fmla="*/ 915712 h 916126"/>
              <a:gd name="T12" fmla="*/ 0 w 2064307"/>
              <a:gd name="T13" fmla="*/ 367329 h 916126"/>
              <a:gd name="T14" fmla="*/ 688967 w 2064307"/>
              <a:gd name="T15" fmla="*/ 367329 h 916126"/>
              <a:gd name="T16" fmla="*/ 688967 w 2064307"/>
              <a:gd name="T17" fmla="*/ 0 h 9161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64307"/>
              <a:gd name="T28" fmla="*/ 0 h 916126"/>
              <a:gd name="T29" fmla="*/ 2064307 w 2064307"/>
              <a:gd name="T30" fmla="*/ 916126 h 91612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64307" h="916126">
                <a:moveTo>
                  <a:pt x="689525" y="0"/>
                </a:moveTo>
                <a:lnTo>
                  <a:pt x="1379051" y="0"/>
                </a:lnTo>
                <a:lnTo>
                  <a:pt x="1379051" y="367494"/>
                </a:lnTo>
                <a:lnTo>
                  <a:pt x="2064307" y="367494"/>
                </a:lnTo>
                <a:lnTo>
                  <a:pt x="2064307" y="916126"/>
                </a:lnTo>
                <a:lnTo>
                  <a:pt x="0" y="916126"/>
                </a:lnTo>
                <a:lnTo>
                  <a:pt x="0" y="367494"/>
                </a:lnTo>
                <a:lnTo>
                  <a:pt x="689525" y="367494"/>
                </a:lnTo>
                <a:lnTo>
                  <a:pt x="689525"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6756" y="384017"/>
            <a:ext cx="2079539" cy="584101"/>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6342" y="3195847"/>
            <a:ext cx="5260154" cy="3412704"/>
          </a:xfrm>
          <a:prstGeom prst="rect">
            <a:avLst/>
          </a:prstGeom>
        </p:spPr>
      </p:pic>
      <p:sp>
        <p:nvSpPr>
          <p:cNvPr id="2" name="灯片编号占位符 1"/>
          <p:cNvSpPr>
            <a:spLocks noGrp="1"/>
          </p:cNvSpPr>
          <p:nvPr>
            <p:ph type="sldNum" sz="quarter" idx="12"/>
          </p:nvPr>
        </p:nvSpPr>
        <p:spPr/>
        <p:txBody>
          <a:bodyPr/>
          <a:lstStyle/>
          <a:p>
            <a:fld id="{ABB8F404-4D68-4CF1-A1D1-4545FFCFAAD6}" type="slidenum">
              <a:rPr lang="zh-CN" altLang="en-US" smtClean="0"/>
              <a:t>1</a:t>
            </a:fld>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502868" y="356911"/>
            <a:ext cx="111862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a:latin typeface="微软雅黑" panose="020B0503020204020204" pitchFamily="34" charset="-122"/>
                <a:ea typeface="微软雅黑" panose="020B0503020204020204" pitchFamily="34" charset="-122"/>
              </a:rPr>
              <a:t>STEM——</a:t>
            </a:r>
            <a:r>
              <a:rPr lang="zh-CN" altLang="en-US" sz="2800" b="1" dirty="0">
                <a:latin typeface="微软雅黑" panose="020B0503020204020204" pitchFamily="34" charset="-122"/>
                <a:ea typeface="微软雅黑" panose="020B0503020204020204" pitchFamily="34" charset="-122"/>
              </a:rPr>
              <a:t>晶面间距测量（</a:t>
            </a:r>
            <a:r>
              <a:rPr lang="en-US" altLang="zh-CN" sz="2800" b="1" dirty="0" err="1">
                <a:latin typeface="微软雅黑" panose="020B0503020204020204" pitchFamily="34" charset="-122"/>
                <a:ea typeface="微软雅黑" panose="020B0503020204020204" pitchFamily="34" charset="-122"/>
              </a:rPr>
              <a:t>TiN</a:t>
            </a:r>
            <a:r>
              <a:rPr lang="zh-CN" altLang="en-US" sz="2800" b="1" dirty="0">
                <a:latin typeface="微软雅黑" panose="020B0503020204020204" pitchFamily="34" charset="-122"/>
                <a:ea typeface="微软雅黑" panose="020B0503020204020204" pitchFamily="34" charset="-122"/>
              </a:rPr>
              <a:t>）</a:t>
            </a: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ABB8F404-4D68-4CF1-A1D1-4545FFCFAAD6}" type="slidenum">
              <a:rPr lang="zh-CN" altLang="en-US" smtClean="0"/>
              <a:pPr/>
              <a:t>10</a:t>
            </a:fld>
            <a:endParaRPr lang="zh-CN" altLang="en-US" dirty="0"/>
          </a:p>
        </p:txBody>
      </p:sp>
      <p:sp>
        <p:nvSpPr>
          <p:cNvPr id="5" name="文本框 4">
            <a:extLst>
              <a:ext uri="{FF2B5EF4-FFF2-40B4-BE49-F238E27FC236}">
                <a16:creationId xmlns:a16="http://schemas.microsoft.com/office/drawing/2014/main" id="{CE19BA26-54D6-471E-BAF9-0F827E0CEE54}"/>
              </a:ext>
            </a:extLst>
          </p:cNvPr>
          <p:cNvSpPr txBox="1"/>
          <p:nvPr/>
        </p:nvSpPr>
        <p:spPr>
          <a:xfrm>
            <a:off x="863181" y="1072084"/>
            <a:ext cx="9733280" cy="646331"/>
          </a:xfrm>
          <a:prstGeom prst="rect">
            <a:avLst/>
          </a:prstGeom>
          <a:noFill/>
        </p:spPr>
        <p:txBody>
          <a:bodyPr wrap="square" rtlCol="0">
            <a:spAutoFit/>
          </a:bodyPr>
          <a:lstStyle/>
          <a:p>
            <a:r>
              <a:rPr lang="zh-CN" altLang="en-US" dirty="0"/>
              <a:t>通过对每一张电镜照片中可能是晶面线的位置进行测量，我们进行</a:t>
            </a:r>
            <a:r>
              <a:rPr lang="en-US" altLang="zh-CN" dirty="0"/>
              <a:t>FTT</a:t>
            </a:r>
            <a:r>
              <a:rPr lang="zh-CN" altLang="en-US" dirty="0"/>
              <a:t>变换后进行</a:t>
            </a:r>
            <a:r>
              <a:rPr lang="en-US" altLang="zh-CN" dirty="0"/>
              <a:t>apply mask</a:t>
            </a:r>
            <a:r>
              <a:rPr lang="zh-CN" altLang="en-US" dirty="0"/>
              <a:t>处理将噪声信号屏蔽，再进行</a:t>
            </a:r>
            <a:r>
              <a:rPr lang="en-US" altLang="zh-CN" dirty="0"/>
              <a:t>IFTT</a:t>
            </a:r>
            <a:r>
              <a:rPr lang="zh-CN" altLang="en-US" dirty="0"/>
              <a:t>变换可以测量得到其晶面间距。</a:t>
            </a:r>
          </a:p>
        </p:txBody>
      </p:sp>
      <p:pic>
        <p:nvPicPr>
          <p:cNvPr id="4" name="Picture 3">
            <a:extLst>
              <a:ext uri="{FF2B5EF4-FFF2-40B4-BE49-F238E27FC236}">
                <a16:creationId xmlns:a16="http://schemas.microsoft.com/office/drawing/2014/main" id="{A185C21E-B994-7B71-4402-1460D4320208}"/>
              </a:ext>
            </a:extLst>
          </p:cNvPr>
          <p:cNvPicPr>
            <a:picLocks noChangeAspect="1"/>
          </p:cNvPicPr>
          <p:nvPr/>
        </p:nvPicPr>
        <p:blipFill>
          <a:blip r:embed="rId2"/>
          <a:stretch>
            <a:fillRect/>
          </a:stretch>
        </p:blipFill>
        <p:spPr>
          <a:xfrm>
            <a:off x="1538274" y="1784678"/>
            <a:ext cx="3667125" cy="3667125"/>
          </a:xfrm>
          <a:prstGeom prst="rect">
            <a:avLst/>
          </a:prstGeom>
        </p:spPr>
      </p:pic>
      <p:pic>
        <p:nvPicPr>
          <p:cNvPr id="9" name="Picture 8">
            <a:extLst>
              <a:ext uri="{FF2B5EF4-FFF2-40B4-BE49-F238E27FC236}">
                <a16:creationId xmlns:a16="http://schemas.microsoft.com/office/drawing/2014/main" id="{47A52B7A-9EA3-BE7F-5162-E2294E5AB63C}"/>
              </a:ext>
            </a:extLst>
          </p:cNvPr>
          <p:cNvPicPr>
            <a:picLocks noChangeAspect="1"/>
          </p:cNvPicPr>
          <p:nvPr/>
        </p:nvPicPr>
        <p:blipFill>
          <a:blip r:embed="rId3"/>
          <a:stretch>
            <a:fillRect/>
          </a:stretch>
        </p:blipFill>
        <p:spPr>
          <a:xfrm>
            <a:off x="6986601" y="1610204"/>
            <a:ext cx="3667125" cy="3667125"/>
          </a:xfrm>
          <a:prstGeom prst="rect">
            <a:avLst/>
          </a:prstGeom>
        </p:spPr>
      </p:pic>
      <p:pic>
        <p:nvPicPr>
          <p:cNvPr id="11" name="Picture 10">
            <a:extLst>
              <a:ext uri="{FF2B5EF4-FFF2-40B4-BE49-F238E27FC236}">
                <a16:creationId xmlns:a16="http://schemas.microsoft.com/office/drawing/2014/main" id="{7EB67C20-1FF5-2B35-A7E4-7BE4CC4C3BE9}"/>
              </a:ext>
            </a:extLst>
          </p:cNvPr>
          <p:cNvPicPr>
            <a:picLocks noChangeAspect="1"/>
          </p:cNvPicPr>
          <p:nvPr/>
        </p:nvPicPr>
        <p:blipFill>
          <a:blip r:embed="rId4"/>
          <a:stretch>
            <a:fillRect/>
          </a:stretch>
        </p:blipFill>
        <p:spPr>
          <a:xfrm>
            <a:off x="6986601" y="4320228"/>
            <a:ext cx="3667125" cy="3667125"/>
          </a:xfrm>
          <a:prstGeom prst="rect">
            <a:avLst/>
          </a:prstGeom>
        </p:spPr>
      </p:pic>
      <p:pic>
        <p:nvPicPr>
          <p:cNvPr id="13" name="Picture 12">
            <a:extLst>
              <a:ext uri="{FF2B5EF4-FFF2-40B4-BE49-F238E27FC236}">
                <a16:creationId xmlns:a16="http://schemas.microsoft.com/office/drawing/2014/main" id="{ED06A67B-EA5B-8795-883E-DF87AFCE06BF}"/>
              </a:ext>
            </a:extLst>
          </p:cNvPr>
          <p:cNvPicPr>
            <a:picLocks noChangeAspect="1"/>
          </p:cNvPicPr>
          <p:nvPr/>
        </p:nvPicPr>
        <p:blipFill>
          <a:blip r:embed="rId5"/>
          <a:stretch>
            <a:fillRect/>
          </a:stretch>
        </p:blipFill>
        <p:spPr>
          <a:xfrm>
            <a:off x="863181" y="4251674"/>
            <a:ext cx="3573260" cy="2606326"/>
          </a:xfrm>
          <a:prstGeom prst="rect">
            <a:avLst/>
          </a:prstGeom>
        </p:spPr>
      </p:pic>
      <p:sp>
        <p:nvSpPr>
          <p:cNvPr id="14" name="Frame 13">
            <a:extLst>
              <a:ext uri="{FF2B5EF4-FFF2-40B4-BE49-F238E27FC236}">
                <a16:creationId xmlns:a16="http://schemas.microsoft.com/office/drawing/2014/main" id="{A51C68D8-994B-813F-1907-208890ED7BDF}"/>
              </a:ext>
            </a:extLst>
          </p:cNvPr>
          <p:cNvSpPr/>
          <p:nvPr/>
        </p:nvSpPr>
        <p:spPr>
          <a:xfrm>
            <a:off x="2418080" y="3618240"/>
            <a:ext cx="619760" cy="633434"/>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Arrow: Right 14">
            <a:extLst>
              <a:ext uri="{FF2B5EF4-FFF2-40B4-BE49-F238E27FC236}">
                <a16:creationId xmlns:a16="http://schemas.microsoft.com/office/drawing/2014/main" id="{ACB3EA15-FA44-7564-2433-1CE541723F94}"/>
              </a:ext>
            </a:extLst>
          </p:cNvPr>
          <p:cNvSpPr/>
          <p:nvPr/>
        </p:nvSpPr>
        <p:spPr>
          <a:xfrm>
            <a:off x="4084320" y="2712720"/>
            <a:ext cx="2743200" cy="4267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Arrow: Down 15">
            <a:extLst>
              <a:ext uri="{FF2B5EF4-FFF2-40B4-BE49-F238E27FC236}">
                <a16:creationId xmlns:a16="http://schemas.microsoft.com/office/drawing/2014/main" id="{2E763E53-9E7C-325E-0EF8-BE862887EB2F}"/>
              </a:ext>
            </a:extLst>
          </p:cNvPr>
          <p:cNvSpPr/>
          <p:nvPr/>
        </p:nvSpPr>
        <p:spPr>
          <a:xfrm>
            <a:off x="7995920" y="3429000"/>
            <a:ext cx="518160" cy="17105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Arrow: Left 16">
            <a:extLst>
              <a:ext uri="{FF2B5EF4-FFF2-40B4-BE49-F238E27FC236}">
                <a16:creationId xmlns:a16="http://schemas.microsoft.com/office/drawing/2014/main" id="{F58555C3-F873-A7BA-C8AE-A37A04E01BAE}"/>
              </a:ext>
            </a:extLst>
          </p:cNvPr>
          <p:cNvSpPr/>
          <p:nvPr/>
        </p:nvSpPr>
        <p:spPr>
          <a:xfrm>
            <a:off x="4436441" y="5139586"/>
            <a:ext cx="2391079" cy="31221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Rectangle 17">
            <a:extLst>
              <a:ext uri="{FF2B5EF4-FFF2-40B4-BE49-F238E27FC236}">
                <a16:creationId xmlns:a16="http://schemas.microsoft.com/office/drawing/2014/main" id="{AD522A20-7F99-4626-F3A7-EC3C166CE204}"/>
              </a:ext>
            </a:extLst>
          </p:cNvPr>
          <p:cNvSpPr/>
          <p:nvPr/>
        </p:nvSpPr>
        <p:spPr>
          <a:xfrm>
            <a:off x="4436441" y="2349979"/>
            <a:ext cx="1933879" cy="3627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FTT</a:t>
            </a:r>
            <a:r>
              <a:rPr lang="zh-CN" altLang="en-US" dirty="0"/>
              <a:t>变换</a:t>
            </a:r>
          </a:p>
        </p:txBody>
      </p:sp>
      <p:sp>
        <p:nvSpPr>
          <p:cNvPr id="19" name="Rectangle 18">
            <a:extLst>
              <a:ext uri="{FF2B5EF4-FFF2-40B4-BE49-F238E27FC236}">
                <a16:creationId xmlns:a16="http://schemas.microsoft.com/office/drawing/2014/main" id="{8800C4A8-1947-BA24-C30F-9F3F58FA0880}"/>
              </a:ext>
            </a:extLst>
          </p:cNvPr>
          <p:cNvSpPr/>
          <p:nvPr/>
        </p:nvSpPr>
        <p:spPr>
          <a:xfrm>
            <a:off x="8514080" y="3824954"/>
            <a:ext cx="1574800" cy="4952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IFTT</a:t>
            </a:r>
            <a:r>
              <a:rPr lang="zh-CN" altLang="en-US" dirty="0"/>
              <a:t>变换</a:t>
            </a:r>
          </a:p>
        </p:txBody>
      </p:sp>
      <p:sp>
        <p:nvSpPr>
          <p:cNvPr id="20" name="Rectangle 19">
            <a:extLst>
              <a:ext uri="{FF2B5EF4-FFF2-40B4-BE49-F238E27FC236}">
                <a16:creationId xmlns:a16="http://schemas.microsoft.com/office/drawing/2014/main" id="{0CF0FD39-8594-AFCA-7517-F7F0CB62E4D3}"/>
              </a:ext>
            </a:extLst>
          </p:cNvPr>
          <p:cNvSpPr/>
          <p:nvPr/>
        </p:nvSpPr>
        <p:spPr>
          <a:xfrm>
            <a:off x="4595522" y="4471285"/>
            <a:ext cx="2231998" cy="6683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取横向</a:t>
            </a:r>
            <a:r>
              <a:rPr lang="en-US" altLang="zh-CN" dirty="0"/>
              <a:t>15nm</a:t>
            </a:r>
            <a:r>
              <a:rPr lang="zh-CN" altLang="en-US" dirty="0"/>
              <a:t>平均后强度分布</a:t>
            </a:r>
          </a:p>
        </p:txBody>
      </p:sp>
      <p:sp>
        <p:nvSpPr>
          <p:cNvPr id="24" name="TextBox 23">
            <a:extLst>
              <a:ext uri="{FF2B5EF4-FFF2-40B4-BE49-F238E27FC236}">
                <a16:creationId xmlns:a16="http://schemas.microsoft.com/office/drawing/2014/main" id="{B24EB663-F3D2-EA99-B039-860B7E891EBC}"/>
              </a:ext>
            </a:extLst>
          </p:cNvPr>
          <p:cNvSpPr txBox="1"/>
          <p:nvPr/>
        </p:nvSpPr>
        <p:spPr>
          <a:xfrm>
            <a:off x="4351959" y="5873953"/>
            <a:ext cx="2993721" cy="369332"/>
          </a:xfrm>
          <a:prstGeom prst="rect">
            <a:avLst/>
          </a:prstGeom>
          <a:noFill/>
        </p:spPr>
        <p:txBody>
          <a:bodyPr wrap="square">
            <a:spAutoFit/>
          </a:bodyPr>
          <a:lstStyle/>
          <a:p>
            <a:r>
              <a:rPr lang="zh-CN" altLang="en-US" dirty="0"/>
              <a:t>晶面间距</a:t>
            </a:r>
            <a:r>
              <a:rPr lang="en-US" altLang="zh-CN" dirty="0"/>
              <a:t>d</a:t>
            </a:r>
            <a:r>
              <a:rPr lang="zh-CN" altLang="en-US" dirty="0"/>
              <a:t>约为</a:t>
            </a:r>
            <a:r>
              <a:rPr lang="en-US" altLang="zh-CN" dirty="0"/>
              <a:t>0.2478nm</a:t>
            </a:r>
            <a:endParaRPr lang="zh-CN" altLang="en-US" dirty="0"/>
          </a:p>
        </p:txBody>
      </p:sp>
    </p:spTree>
    <p:extLst>
      <p:ext uri="{BB962C8B-B14F-4D97-AF65-F5344CB8AC3E}">
        <p14:creationId xmlns:p14="http://schemas.microsoft.com/office/powerpoint/2010/main" val="578818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502868" y="356911"/>
            <a:ext cx="111862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a:latin typeface="微软雅黑" panose="020B0503020204020204" pitchFamily="34" charset="-122"/>
                <a:ea typeface="微软雅黑" panose="020B0503020204020204" pitchFamily="34" charset="-122"/>
              </a:rPr>
              <a:t>STEM——</a:t>
            </a:r>
            <a:r>
              <a:rPr lang="zh-CN" altLang="en-US" sz="2800" b="1" dirty="0">
                <a:latin typeface="微软雅黑" panose="020B0503020204020204" pitchFamily="34" charset="-122"/>
                <a:ea typeface="微软雅黑" panose="020B0503020204020204" pitchFamily="34" charset="-122"/>
              </a:rPr>
              <a:t>晶面间距测量（</a:t>
            </a:r>
            <a:r>
              <a:rPr lang="en-US" altLang="zh-CN" sz="2800" b="1" dirty="0" err="1">
                <a:latin typeface="微软雅黑" panose="020B0503020204020204" pitchFamily="34" charset="-122"/>
                <a:ea typeface="微软雅黑" panose="020B0503020204020204" pitchFamily="34" charset="-122"/>
              </a:rPr>
              <a:t>TiN</a:t>
            </a:r>
            <a:r>
              <a:rPr lang="zh-CN" altLang="en-US" sz="2800" b="1" dirty="0">
                <a:latin typeface="微软雅黑" panose="020B0503020204020204" pitchFamily="34" charset="-122"/>
                <a:ea typeface="微软雅黑" panose="020B0503020204020204" pitchFamily="34" charset="-122"/>
              </a:rPr>
              <a:t>）</a:t>
            </a: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ABB8F404-4D68-4CF1-A1D1-4545FFCFAAD6}" type="slidenum">
              <a:rPr lang="zh-CN" altLang="en-US" smtClean="0"/>
              <a:pPr/>
              <a:t>11</a:t>
            </a:fld>
            <a:endParaRPr lang="zh-CN" altLang="en-US" dirty="0"/>
          </a:p>
        </p:txBody>
      </p:sp>
      <p:sp>
        <p:nvSpPr>
          <p:cNvPr id="5" name="文本框 4">
            <a:extLst>
              <a:ext uri="{FF2B5EF4-FFF2-40B4-BE49-F238E27FC236}">
                <a16:creationId xmlns:a16="http://schemas.microsoft.com/office/drawing/2014/main" id="{CE19BA26-54D6-471E-BAF9-0F827E0CEE54}"/>
              </a:ext>
            </a:extLst>
          </p:cNvPr>
          <p:cNvSpPr txBox="1"/>
          <p:nvPr/>
        </p:nvSpPr>
        <p:spPr>
          <a:xfrm>
            <a:off x="913981" y="1187939"/>
            <a:ext cx="9733280" cy="369332"/>
          </a:xfrm>
          <a:prstGeom prst="rect">
            <a:avLst/>
          </a:prstGeom>
          <a:noFill/>
        </p:spPr>
        <p:txBody>
          <a:bodyPr wrap="square" rtlCol="0">
            <a:spAutoFit/>
          </a:bodyPr>
          <a:lstStyle/>
          <a:p>
            <a:r>
              <a:rPr lang="zh-CN" altLang="en-US" dirty="0"/>
              <a:t>我们对每张图寻找可能合适的晶面线的位置重复上述操作得到的数据点如下所示：</a:t>
            </a:r>
          </a:p>
        </p:txBody>
      </p:sp>
      <p:pic>
        <p:nvPicPr>
          <p:cNvPr id="6" name="Picture 5">
            <a:extLst>
              <a:ext uri="{FF2B5EF4-FFF2-40B4-BE49-F238E27FC236}">
                <a16:creationId xmlns:a16="http://schemas.microsoft.com/office/drawing/2014/main" id="{D682CD34-67A2-9FB0-DA75-9F8A28BC2CDD}"/>
              </a:ext>
            </a:extLst>
          </p:cNvPr>
          <p:cNvPicPr>
            <a:picLocks noChangeAspect="1"/>
          </p:cNvPicPr>
          <p:nvPr/>
        </p:nvPicPr>
        <p:blipFill rotWithShape="1">
          <a:blip r:embed="rId2">
            <a:extLst>
              <a:ext uri="{28A0092B-C50C-407E-A947-70E740481C1C}">
                <a14:useLocalDpi xmlns:a14="http://schemas.microsoft.com/office/drawing/2010/main" val="0"/>
              </a:ext>
            </a:extLst>
          </a:blip>
          <a:srcRect t="8415" r="3292"/>
          <a:stretch/>
        </p:blipFill>
        <p:spPr>
          <a:xfrm>
            <a:off x="502868" y="1766119"/>
            <a:ext cx="5659539" cy="4019797"/>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BF4C09D-CCDF-384B-3E1F-6CAECF9A84CC}"/>
                  </a:ext>
                </a:extLst>
              </p:cNvPr>
              <p:cNvSpPr txBox="1"/>
              <p:nvPr/>
            </p:nvSpPr>
            <p:spPr>
              <a:xfrm>
                <a:off x="6096000" y="1934129"/>
                <a:ext cx="5339132" cy="2868414"/>
              </a:xfrm>
              <a:prstGeom prst="rect">
                <a:avLst/>
              </a:prstGeom>
              <a:noFill/>
            </p:spPr>
            <p:txBody>
              <a:bodyPr wrap="square">
                <a:spAutoFit/>
              </a:bodyPr>
              <a:lstStyle/>
              <a:p>
                <a:r>
                  <a:rPr lang="zh-CN" altLang="en-US" dirty="0"/>
                  <a:t>可以看出，多数区域聚集在相近的范围，其</a:t>
                </a:r>
                <a:r>
                  <a:rPr lang="en-US" altLang="zh-CN" dirty="0"/>
                  <a:t>20</a:t>
                </a:r>
                <a:r>
                  <a:rPr lang="zh-CN" altLang="en-US" dirty="0"/>
                  <a:t>个数据点极差为</a:t>
                </a:r>
                <a:r>
                  <a:rPr lang="en-US" altLang="zh-CN" dirty="0"/>
                  <a:t>0.0123nm</a:t>
                </a:r>
                <a:r>
                  <a:rPr lang="zh-CN" altLang="en-US" dirty="0"/>
                  <a:t>，计算样品晶面间距的均值可得</a:t>
                </a:r>
                <a14:m>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𝑑</m:t>
                        </m:r>
                      </m:e>
                    </m:acc>
                    <m:r>
                      <a:rPr lang="en-US" altLang="zh-CN" b="0" i="1" smtClean="0">
                        <a:latin typeface="Cambria Math" panose="02040503050406030204" pitchFamily="18" charset="0"/>
                      </a:rPr>
                      <m:t>=0.2473</m:t>
                    </m:r>
                    <m:r>
                      <a:rPr lang="en-US" altLang="zh-CN" b="0" i="1" smtClean="0">
                        <a:latin typeface="Cambria Math" panose="02040503050406030204" pitchFamily="18" charset="0"/>
                      </a:rPr>
                      <m:t>𝑛𝑚</m:t>
                    </m:r>
                    <m:r>
                      <a:rPr lang="zh-CN" altLang="en-US" i="1">
                        <a:latin typeface="Cambria Math" panose="02040503050406030204" pitchFamily="18" charset="0"/>
                      </a:rPr>
                      <m:t>，</m:t>
                    </m:r>
                  </m:oMath>
                </a14:m>
                <a:r>
                  <a:rPr lang="zh-CN" altLang="en-US" dirty="0"/>
                  <a:t>同时我们可以计算出其标准差为</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𝜎</m:t>
                        </m:r>
                      </m:e>
                      <m:sub>
                        <m:r>
                          <a:rPr lang="en-US" altLang="zh-CN" b="0" i="1" smtClean="0">
                            <a:latin typeface="Cambria Math" panose="02040503050406030204" pitchFamily="18" charset="0"/>
                          </a:rPr>
                          <m:t>𝑑</m:t>
                        </m:r>
                      </m:sub>
                    </m:sSub>
                    <m:r>
                      <a:rPr lang="en-US" altLang="zh-CN" b="0" i="1" smtClean="0">
                        <a:latin typeface="Cambria Math" panose="02040503050406030204" pitchFamily="18" charset="0"/>
                      </a:rPr>
                      <m:t>=0.0029</m:t>
                    </m:r>
                    <m:r>
                      <a:rPr lang="en-US" altLang="zh-CN" b="0" i="1" smtClean="0">
                        <a:latin typeface="Cambria Math" panose="02040503050406030204" pitchFamily="18" charset="0"/>
                      </a:rPr>
                      <m:t>𝑛𝑚</m:t>
                    </m:r>
                  </m:oMath>
                </a14:m>
                <a:r>
                  <a:rPr lang="zh-CN" altLang="en-US" dirty="0"/>
                  <a:t>，因此其晶面间距为：</a:t>
                </a:r>
                <a:endParaRPr lang="en-US" altLang="zh-CN" dirty="0"/>
              </a:p>
              <a:p>
                <a:pPr/>
                <a14:m>
                  <m:oMathPara xmlns:m="http://schemas.openxmlformats.org/officeDocument/2006/math">
                    <m:oMathParaPr>
                      <m:jc m:val="centerGroup"/>
                    </m:oMathParaPr>
                    <m:oMath xmlns:m="http://schemas.openxmlformats.org/officeDocument/2006/math">
                      <m:r>
                        <m:rPr>
                          <m:sty m:val="p"/>
                        </m:rPr>
                        <a:rPr lang="en-US" altLang="zh-CN" i="1" dirty="0" smtClean="0">
                          <a:latin typeface="Cambria Math" panose="02040503050406030204" pitchFamily="18" charset="0"/>
                        </a:rPr>
                        <m:t>d</m:t>
                      </m:r>
                      <m:r>
                        <a:rPr lang="en-US" altLang="zh-CN" b="0" i="0" dirty="0" smtClean="0">
                          <a:latin typeface="Cambria Math" panose="02040503050406030204" pitchFamily="18" charset="0"/>
                        </a:rPr>
                        <m:t>=</m:t>
                      </m:r>
                      <m:d>
                        <m:dPr>
                          <m:ctrlPr>
                            <a:rPr lang="en-US" altLang="zh-CN" b="0" i="1" dirty="0" smtClean="0">
                              <a:latin typeface="Cambria Math" panose="02040503050406030204" pitchFamily="18" charset="0"/>
                            </a:rPr>
                          </m:ctrlPr>
                        </m:dPr>
                        <m:e>
                          <m:r>
                            <a:rPr lang="en-US" altLang="zh-CN" b="0" i="0" dirty="0" smtClean="0">
                              <a:latin typeface="Cambria Math" panose="02040503050406030204" pitchFamily="18" charset="0"/>
                            </a:rPr>
                            <m:t>0.2473</m:t>
                          </m:r>
                          <m:r>
                            <a:rPr lang="en-US" altLang="zh-CN" i="1">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0.0029</m:t>
                          </m:r>
                        </m:e>
                      </m:d>
                      <m:r>
                        <m:rPr>
                          <m:sty m:val="p"/>
                        </m:rPr>
                        <a:rPr lang="en-US" altLang="zh-CN" b="0" i="0" dirty="0" smtClean="0">
                          <a:latin typeface="Cambria Math" panose="02040503050406030204" pitchFamily="18" charset="0"/>
                        </a:rPr>
                        <m:t>nm</m:t>
                      </m:r>
                    </m:oMath>
                  </m:oMathPara>
                </a14:m>
                <a:endParaRPr lang="en-US" altLang="zh-CN" b="0" dirty="0"/>
              </a:p>
              <a:p>
                <a:r>
                  <a:rPr lang="zh-CN" altLang="en-US" dirty="0"/>
                  <a:t>而实际上由于我们利用软件进行测量时，测量方向很难与晶面线垂直，因此我们测量的值总是比真实值稍大。</a:t>
                </a:r>
                <a:endParaRPr lang="en-US" altLang="zh-CN" dirty="0"/>
              </a:p>
              <a:p>
                <a:endParaRPr lang="en-US" altLang="zh-CN" dirty="0"/>
              </a:p>
              <a:p>
                <a:endParaRPr lang="en-US" altLang="zh-CN" dirty="0"/>
              </a:p>
            </p:txBody>
          </p:sp>
        </mc:Choice>
        <mc:Fallback xmlns="">
          <p:sp>
            <p:nvSpPr>
              <p:cNvPr id="21" name="TextBox 20">
                <a:extLst>
                  <a:ext uri="{FF2B5EF4-FFF2-40B4-BE49-F238E27FC236}">
                    <a16:creationId xmlns:a16="http://schemas.microsoft.com/office/drawing/2014/main" id="{8BF4C09D-CCDF-384B-3E1F-6CAECF9A84CC}"/>
                  </a:ext>
                </a:extLst>
              </p:cNvPr>
              <p:cNvSpPr txBox="1">
                <a:spLocks noRot="1" noChangeAspect="1" noMove="1" noResize="1" noEditPoints="1" noAdjustHandles="1" noChangeArrowheads="1" noChangeShapeType="1" noTextEdit="1"/>
              </p:cNvSpPr>
              <p:nvPr/>
            </p:nvSpPr>
            <p:spPr>
              <a:xfrm>
                <a:off x="6096000" y="1934129"/>
                <a:ext cx="5339132" cy="2868414"/>
              </a:xfrm>
              <a:prstGeom prst="rect">
                <a:avLst/>
              </a:prstGeom>
              <a:blipFill>
                <a:blip r:embed="rId3"/>
                <a:stretch>
                  <a:fillRect l="-913" t="-1699" r="-1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68EBE5E-F649-ABFD-FC46-4C2766F684E7}"/>
                  </a:ext>
                </a:extLst>
              </p:cNvPr>
              <p:cNvSpPr txBox="1"/>
              <p:nvPr/>
            </p:nvSpPr>
            <p:spPr>
              <a:xfrm>
                <a:off x="6096000" y="4384270"/>
                <a:ext cx="6096000" cy="2113335"/>
              </a:xfrm>
              <a:prstGeom prst="rect">
                <a:avLst/>
              </a:prstGeom>
              <a:noFill/>
            </p:spPr>
            <p:txBody>
              <a:bodyPr wrap="square">
                <a:spAutoFit/>
              </a:bodyPr>
              <a:lstStyle/>
              <a:p>
                <a:r>
                  <a:rPr lang="zh-CN" altLang="en-US" dirty="0"/>
                  <a:t>查阅资料我们得知</a:t>
                </a:r>
                <a:r>
                  <a:rPr lang="en-US" altLang="zh-CN" dirty="0" err="1"/>
                  <a:t>TiN</a:t>
                </a:r>
                <a:r>
                  <a:rPr lang="zh-CN" altLang="en-US" dirty="0"/>
                  <a:t>的晶格常数</a:t>
                </a:r>
                <a:r>
                  <a:rPr lang="en-US" altLang="zh-CN" dirty="0"/>
                  <a:t>a</a:t>
                </a:r>
                <a:r>
                  <a:rPr lang="zh-CN" altLang="en-US" dirty="0"/>
                  <a:t>为</a:t>
                </a:r>
                <a:r>
                  <a:rPr lang="en-US" altLang="zh-CN" dirty="0"/>
                  <a:t>0.4241nm</a:t>
                </a:r>
              </a:p>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𝑎</m:t>
                          </m:r>
                        </m:num>
                        <m:den>
                          <m:rad>
                            <m:radPr>
                              <m:degHide m:val="on"/>
                              <m:ctrlPr>
                                <a:rPr lang="en-US" altLang="zh-CN" i="1" smtClean="0">
                                  <a:latin typeface="Cambria Math" panose="02040503050406030204" pitchFamily="18" charset="0"/>
                                </a:rPr>
                              </m:ctrlPr>
                            </m:radPr>
                            <m:deg/>
                            <m:e>
                              <m:r>
                                <a:rPr lang="en-US" altLang="zh-CN" b="0" i="1" smtClean="0">
                                  <a:latin typeface="Cambria Math" panose="02040503050406030204" pitchFamily="18" charset="0"/>
                                </a:rPr>
                                <m:t>3</m:t>
                              </m:r>
                            </m:e>
                          </m:rad>
                        </m:den>
                      </m:f>
                      <m:r>
                        <a:rPr lang="en-US" altLang="zh-CN" b="0" i="1" smtClean="0">
                          <a:latin typeface="Cambria Math" panose="02040503050406030204" pitchFamily="18" charset="0"/>
                        </a:rPr>
                        <m:t>=0.2449</m:t>
                      </m:r>
                      <m:r>
                        <a:rPr lang="en-US" altLang="zh-CN" b="0" i="1" smtClean="0">
                          <a:latin typeface="Cambria Math" panose="02040503050406030204" pitchFamily="18" charset="0"/>
                        </a:rPr>
                        <m:t>𝑛𝑚</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𝑑</m:t>
                      </m:r>
                    </m:oMath>
                  </m:oMathPara>
                </a14:m>
                <a:endParaRPr lang="en-US" altLang="zh-CN" dirty="0"/>
              </a:p>
              <a:p>
                <a:r>
                  <a:rPr lang="zh-CN" altLang="en-US" dirty="0"/>
                  <a:t>因此我们可以得知测量的</a:t>
                </a:r>
                <a:r>
                  <a:rPr lang="en-US" altLang="zh-CN" dirty="0" err="1"/>
                  <a:t>TiN</a:t>
                </a:r>
                <a:r>
                  <a:rPr lang="zh-CN" altLang="en-US" dirty="0"/>
                  <a:t>的晶面系数为（</a:t>
                </a:r>
                <a:r>
                  <a:rPr lang="en-US" altLang="zh-CN" dirty="0"/>
                  <a:t>1,1,1</a:t>
                </a:r>
                <a:r>
                  <a:rPr lang="zh-CN" altLang="en-US" dirty="0"/>
                  <a:t>）</a:t>
                </a:r>
                <a:endParaRPr lang="en-US" altLang="zh-CN" dirty="0"/>
              </a:p>
              <a:p>
                <a:r>
                  <a:rPr lang="zh-CN" altLang="en-US" dirty="0"/>
                  <a:t>确实</a:t>
                </a:r>
                <a:r>
                  <a:rPr lang="en-US" altLang="zh-CN" dirty="0"/>
                  <a:t>d=0.2473nm&gt; </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𝑎</m:t>
                        </m:r>
                      </m:num>
                      <m:den>
                        <m:rad>
                          <m:radPr>
                            <m:degHide m:val="on"/>
                            <m:ctrlPr>
                              <a:rPr lang="en-US" altLang="zh-CN" i="1" smtClean="0">
                                <a:latin typeface="Cambria Math" panose="02040503050406030204" pitchFamily="18" charset="0"/>
                              </a:rPr>
                            </m:ctrlPr>
                          </m:radPr>
                          <m:deg/>
                          <m:e>
                            <m:r>
                              <a:rPr lang="en-US" altLang="zh-CN" b="0" i="1" smtClean="0">
                                <a:latin typeface="Cambria Math" panose="02040503050406030204" pitchFamily="18" charset="0"/>
                              </a:rPr>
                              <m:t>3</m:t>
                            </m:r>
                          </m:e>
                        </m:rad>
                      </m:den>
                    </m:f>
                    <m:r>
                      <a:rPr lang="en-US" altLang="zh-CN" b="0" i="1" smtClean="0">
                        <a:latin typeface="Cambria Math" panose="02040503050406030204" pitchFamily="18" charset="0"/>
                      </a:rPr>
                      <m:t>=0.2449</m:t>
                    </m:r>
                    <m:r>
                      <a:rPr lang="en-US" altLang="zh-CN" b="0" i="1" smtClean="0">
                        <a:latin typeface="Cambria Math" panose="02040503050406030204" pitchFamily="18" charset="0"/>
                      </a:rPr>
                      <m:t>𝑛𝑚</m:t>
                    </m:r>
                  </m:oMath>
                </a14:m>
                <a:r>
                  <a:rPr lang="zh-CN" altLang="en-US" dirty="0"/>
                  <a:t>，说明我们取的测量方向与晶面线不太垂直。</a:t>
                </a:r>
                <a:endParaRPr lang="en-US" altLang="zh-CN" dirty="0"/>
              </a:p>
              <a:p>
                <a:endParaRPr lang="en-US" altLang="zh-CN" dirty="0"/>
              </a:p>
            </p:txBody>
          </p:sp>
        </mc:Choice>
        <mc:Fallback xmlns="">
          <p:sp>
            <p:nvSpPr>
              <p:cNvPr id="9" name="TextBox 8">
                <a:extLst>
                  <a:ext uri="{FF2B5EF4-FFF2-40B4-BE49-F238E27FC236}">
                    <a16:creationId xmlns:a16="http://schemas.microsoft.com/office/drawing/2014/main" id="{D68EBE5E-F649-ABFD-FC46-4C2766F684E7}"/>
                  </a:ext>
                </a:extLst>
              </p:cNvPr>
              <p:cNvSpPr txBox="1">
                <a:spLocks noRot="1" noChangeAspect="1" noMove="1" noResize="1" noEditPoints="1" noAdjustHandles="1" noChangeArrowheads="1" noChangeShapeType="1" noTextEdit="1"/>
              </p:cNvSpPr>
              <p:nvPr/>
            </p:nvSpPr>
            <p:spPr>
              <a:xfrm>
                <a:off x="6096000" y="4384270"/>
                <a:ext cx="6096000" cy="2113335"/>
              </a:xfrm>
              <a:prstGeom prst="rect">
                <a:avLst/>
              </a:prstGeom>
              <a:blipFill>
                <a:blip r:embed="rId4"/>
                <a:stretch>
                  <a:fillRect l="-800" t="-23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04484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502868" y="356911"/>
            <a:ext cx="111862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STEM——</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晶面间距测量（</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Si</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fld id="{ABB8F404-4D68-4CF1-A1D1-4545FFCFAAD6}"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t>12</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pitchFamily="34" charset="0"/>
              <a:ea typeface="宋体" panose="02010600030101010101" pitchFamily="2" charset="-122"/>
              <a:cs typeface="+mn-cs"/>
            </a:endParaRPr>
          </a:p>
        </p:txBody>
      </p:sp>
      <p:sp>
        <p:nvSpPr>
          <p:cNvPr id="5" name="文本框 4">
            <a:extLst>
              <a:ext uri="{FF2B5EF4-FFF2-40B4-BE49-F238E27FC236}">
                <a16:creationId xmlns:a16="http://schemas.microsoft.com/office/drawing/2014/main" id="{CE19BA26-54D6-471E-BAF9-0F827E0CEE54}"/>
              </a:ext>
            </a:extLst>
          </p:cNvPr>
          <p:cNvSpPr txBox="1"/>
          <p:nvPr/>
        </p:nvSpPr>
        <p:spPr>
          <a:xfrm>
            <a:off x="765340" y="890710"/>
            <a:ext cx="9733280"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在实验数据图中我们很明显能够看到除了</a:t>
            </a:r>
            <a:r>
              <a:rPr kumimoji="0" lang="en-US" altLang="zh-CN" sz="1800" b="0" i="0" u="none" strike="noStrike" kern="1200" cap="none" spc="0" normalizeH="0" baseline="0" noProof="0" dirty="0" err="1">
                <a:ln>
                  <a:noFill/>
                </a:ln>
                <a:solidFill>
                  <a:prstClr val="black"/>
                </a:solidFill>
                <a:effectLst/>
                <a:uLnTx/>
                <a:uFillTx/>
                <a:latin typeface="Calibri" panose="020F0502020204030204" pitchFamily="34" charset="0"/>
                <a:ea typeface="宋体" panose="02010600030101010101" pitchFamily="2" charset="-122"/>
                <a:cs typeface="+mn-cs"/>
              </a:rPr>
              <a:t>TiN</a:t>
            </a: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的扫描图像还有</a:t>
            </a: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Si</a:t>
            </a: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衬底的扫描图像，我们对</a:t>
            </a: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Si</a:t>
            </a: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衬底的扫描图像作相同的处理如下。</a:t>
            </a:r>
          </a:p>
        </p:txBody>
      </p:sp>
      <p:sp>
        <p:nvSpPr>
          <p:cNvPr id="15" name="Arrow: Right 14">
            <a:extLst>
              <a:ext uri="{FF2B5EF4-FFF2-40B4-BE49-F238E27FC236}">
                <a16:creationId xmlns:a16="http://schemas.microsoft.com/office/drawing/2014/main" id="{ACB3EA15-FA44-7564-2433-1CE541723F94}"/>
              </a:ext>
            </a:extLst>
          </p:cNvPr>
          <p:cNvSpPr/>
          <p:nvPr/>
        </p:nvSpPr>
        <p:spPr>
          <a:xfrm>
            <a:off x="4084320" y="2712720"/>
            <a:ext cx="2743200" cy="4267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Arrow: Left 16">
            <a:extLst>
              <a:ext uri="{FF2B5EF4-FFF2-40B4-BE49-F238E27FC236}">
                <a16:creationId xmlns:a16="http://schemas.microsoft.com/office/drawing/2014/main" id="{F58555C3-F873-A7BA-C8AE-A37A04E01BAE}"/>
              </a:ext>
            </a:extLst>
          </p:cNvPr>
          <p:cNvSpPr/>
          <p:nvPr/>
        </p:nvSpPr>
        <p:spPr>
          <a:xfrm>
            <a:off x="4436441" y="5139586"/>
            <a:ext cx="2391079" cy="31221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 name="Rectangle 17">
            <a:extLst>
              <a:ext uri="{FF2B5EF4-FFF2-40B4-BE49-F238E27FC236}">
                <a16:creationId xmlns:a16="http://schemas.microsoft.com/office/drawing/2014/main" id="{AD522A20-7F99-4626-F3A7-EC3C166CE204}"/>
              </a:ext>
            </a:extLst>
          </p:cNvPr>
          <p:cNvSpPr/>
          <p:nvPr/>
        </p:nvSpPr>
        <p:spPr>
          <a:xfrm>
            <a:off x="4436441" y="2349979"/>
            <a:ext cx="1933879" cy="3627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FTT</a:t>
            </a: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变换</a:t>
            </a:r>
          </a:p>
        </p:txBody>
      </p:sp>
      <p:sp>
        <p:nvSpPr>
          <p:cNvPr id="20" name="Rectangle 19">
            <a:extLst>
              <a:ext uri="{FF2B5EF4-FFF2-40B4-BE49-F238E27FC236}">
                <a16:creationId xmlns:a16="http://schemas.microsoft.com/office/drawing/2014/main" id="{0CF0FD39-8594-AFCA-7517-F7F0CB62E4D3}"/>
              </a:ext>
            </a:extLst>
          </p:cNvPr>
          <p:cNvSpPr/>
          <p:nvPr/>
        </p:nvSpPr>
        <p:spPr>
          <a:xfrm>
            <a:off x="4595522" y="4471285"/>
            <a:ext cx="2231998" cy="6683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取横向</a:t>
            </a:r>
            <a:r>
              <a:rPr kumimoji="0" lang="en-US" altLang="zh-CN"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10nm</a:t>
            </a: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平均后强度分布</a:t>
            </a:r>
          </a:p>
        </p:txBody>
      </p:sp>
      <p:sp>
        <p:nvSpPr>
          <p:cNvPr id="24" name="TextBox 23">
            <a:extLst>
              <a:ext uri="{FF2B5EF4-FFF2-40B4-BE49-F238E27FC236}">
                <a16:creationId xmlns:a16="http://schemas.microsoft.com/office/drawing/2014/main" id="{B24EB663-F3D2-EA99-B039-860B7E891EBC}"/>
              </a:ext>
            </a:extLst>
          </p:cNvPr>
          <p:cNvSpPr txBox="1"/>
          <p:nvPr/>
        </p:nvSpPr>
        <p:spPr>
          <a:xfrm>
            <a:off x="4351959" y="5873953"/>
            <a:ext cx="2993721"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晶面间距</a:t>
            </a: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d</a:t>
            </a: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约为</a:t>
            </a: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0.3138nm</a:t>
            </a:r>
            <a:endPar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pic>
        <p:nvPicPr>
          <p:cNvPr id="6" name="Picture 5">
            <a:extLst>
              <a:ext uri="{FF2B5EF4-FFF2-40B4-BE49-F238E27FC236}">
                <a16:creationId xmlns:a16="http://schemas.microsoft.com/office/drawing/2014/main" id="{7A0A7609-06AD-A88E-14AE-6B26E2579969}"/>
              </a:ext>
            </a:extLst>
          </p:cNvPr>
          <p:cNvPicPr>
            <a:picLocks noChangeAspect="1"/>
          </p:cNvPicPr>
          <p:nvPr/>
        </p:nvPicPr>
        <p:blipFill>
          <a:blip r:embed="rId2"/>
          <a:stretch>
            <a:fillRect/>
          </a:stretch>
        </p:blipFill>
        <p:spPr>
          <a:xfrm>
            <a:off x="1044317" y="1547620"/>
            <a:ext cx="4075602" cy="4075602"/>
          </a:xfrm>
          <a:prstGeom prst="rect">
            <a:avLst/>
          </a:prstGeom>
        </p:spPr>
      </p:pic>
      <p:pic>
        <p:nvPicPr>
          <p:cNvPr id="8" name="Picture 7">
            <a:extLst>
              <a:ext uri="{FF2B5EF4-FFF2-40B4-BE49-F238E27FC236}">
                <a16:creationId xmlns:a16="http://schemas.microsoft.com/office/drawing/2014/main" id="{998DD025-45E9-3264-A1A6-1A6FFCFECCF7}"/>
              </a:ext>
            </a:extLst>
          </p:cNvPr>
          <p:cNvPicPr>
            <a:picLocks noChangeAspect="1"/>
          </p:cNvPicPr>
          <p:nvPr/>
        </p:nvPicPr>
        <p:blipFill>
          <a:blip r:embed="rId3"/>
          <a:stretch>
            <a:fillRect/>
          </a:stretch>
        </p:blipFill>
        <p:spPr>
          <a:xfrm>
            <a:off x="7092013" y="1472461"/>
            <a:ext cx="3667125" cy="3667125"/>
          </a:xfrm>
          <a:prstGeom prst="rect">
            <a:avLst/>
          </a:prstGeom>
        </p:spPr>
      </p:pic>
      <p:pic>
        <p:nvPicPr>
          <p:cNvPr id="12" name="Picture 11">
            <a:extLst>
              <a:ext uri="{FF2B5EF4-FFF2-40B4-BE49-F238E27FC236}">
                <a16:creationId xmlns:a16="http://schemas.microsoft.com/office/drawing/2014/main" id="{7225955F-264D-8FE2-B8BE-DCF157E45204}"/>
              </a:ext>
            </a:extLst>
          </p:cNvPr>
          <p:cNvPicPr>
            <a:picLocks noChangeAspect="1"/>
          </p:cNvPicPr>
          <p:nvPr/>
        </p:nvPicPr>
        <p:blipFill>
          <a:blip r:embed="rId4"/>
          <a:stretch>
            <a:fillRect/>
          </a:stretch>
        </p:blipFill>
        <p:spPr>
          <a:xfrm>
            <a:off x="7092013" y="4133727"/>
            <a:ext cx="3667125" cy="3667125"/>
          </a:xfrm>
          <a:prstGeom prst="rect">
            <a:avLst/>
          </a:prstGeom>
        </p:spPr>
      </p:pic>
      <p:pic>
        <p:nvPicPr>
          <p:cNvPr id="22" name="Picture 21">
            <a:extLst>
              <a:ext uri="{FF2B5EF4-FFF2-40B4-BE49-F238E27FC236}">
                <a16:creationId xmlns:a16="http://schemas.microsoft.com/office/drawing/2014/main" id="{32F8399D-4EFC-C2D8-8076-707A9A55DCD3}"/>
              </a:ext>
            </a:extLst>
          </p:cNvPr>
          <p:cNvPicPr>
            <a:picLocks noChangeAspect="1"/>
          </p:cNvPicPr>
          <p:nvPr/>
        </p:nvPicPr>
        <p:blipFill>
          <a:blip r:embed="rId5"/>
          <a:stretch>
            <a:fillRect/>
          </a:stretch>
        </p:blipFill>
        <p:spPr>
          <a:xfrm>
            <a:off x="322189" y="4353839"/>
            <a:ext cx="3849759" cy="2454452"/>
          </a:xfrm>
          <a:prstGeom prst="rect">
            <a:avLst/>
          </a:prstGeom>
        </p:spPr>
      </p:pic>
      <p:sp>
        <p:nvSpPr>
          <p:cNvPr id="23" name="Frame 22">
            <a:extLst>
              <a:ext uri="{FF2B5EF4-FFF2-40B4-BE49-F238E27FC236}">
                <a16:creationId xmlns:a16="http://schemas.microsoft.com/office/drawing/2014/main" id="{72EACB8A-95D4-0AF0-852B-D84815D95857}"/>
              </a:ext>
            </a:extLst>
          </p:cNvPr>
          <p:cNvSpPr/>
          <p:nvPr/>
        </p:nvSpPr>
        <p:spPr>
          <a:xfrm>
            <a:off x="2997200" y="2001520"/>
            <a:ext cx="717548" cy="71120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Arrow: Right 24">
            <a:extLst>
              <a:ext uri="{FF2B5EF4-FFF2-40B4-BE49-F238E27FC236}">
                <a16:creationId xmlns:a16="http://schemas.microsoft.com/office/drawing/2014/main" id="{E6674C1E-2E4F-82C5-85CA-4D7A3E35A0B3}"/>
              </a:ext>
            </a:extLst>
          </p:cNvPr>
          <p:cNvSpPr/>
          <p:nvPr/>
        </p:nvSpPr>
        <p:spPr>
          <a:xfrm rot="20755195">
            <a:off x="8743314" y="1969325"/>
            <a:ext cx="1452880" cy="5689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ectangle 25">
            <a:extLst>
              <a:ext uri="{FF2B5EF4-FFF2-40B4-BE49-F238E27FC236}">
                <a16:creationId xmlns:a16="http://schemas.microsoft.com/office/drawing/2014/main" id="{6F497222-6421-5C7E-07DB-5F0A647CA2D1}"/>
              </a:ext>
            </a:extLst>
          </p:cNvPr>
          <p:cNvSpPr/>
          <p:nvPr/>
        </p:nvSpPr>
        <p:spPr>
          <a:xfrm>
            <a:off x="10243577" y="1361518"/>
            <a:ext cx="1560107" cy="143042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FTT</a:t>
            </a:r>
            <a:r>
              <a:rPr lang="zh-CN" altLang="en-US" dirty="0"/>
              <a:t>变换后为中心周围六个等距离亮点，符合单晶</a:t>
            </a:r>
            <a:r>
              <a:rPr lang="en-US" altLang="zh-CN" dirty="0"/>
              <a:t>Si</a:t>
            </a:r>
            <a:r>
              <a:rPr lang="zh-CN" altLang="en-US" dirty="0"/>
              <a:t>的衍射图像</a:t>
            </a:r>
          </a:p>
        </p:txBody>
      </p:sp>
      <p:grpSp>
        <p:nvGrpSpPr>
          <p:cNvPr id="5120" name="Group 5119">
            <a:extLst>
              <a:ext uri="{FF2B5EF4-FFF2-40B4-BE49-F238E27FC236}">
                <a16:creationId xmlns:a16="http://schemas.microsoft.com/office/drawing/2014/main" id="{5C67412A-11BE-CFFC-3C16-5BC6E45C1A7C}"/>
              </a:ext>
            </a:extLst>
          </p:cNvPr>
          <p:cNvGrpSpPr/>
          <p:nvPr/>
        </p:nvGrpSpPr>
        <p:grpSpPr>
          <a:xfrm>
            <a:off x="2705800" y="3195440"/>
            <a:ext cx="606240" cy="644040"/>
            <a:chOff x="2705800" y="3195440"/>
            <a:chExt cx="606240" cy="644040"/>
          </a:xfrm>
        </p:grpSpPr>
        <mc:AlternateContent xmlns:mc="http://schemas.openxmlformats.org/markup-compatibility/2006" xmlns:p14="http://schemas.microsoft.com/office/powerpoint/2010/main">
          <mc:Choice Requires="p14">
            <p:contentPart p14:bwMode="auto" r:id="rId6">
              <p14:nvContentPartPr>
                <p14:cNvPr id="27" name="Ink 26">
                  <a:extLst>
                    <a:ext uri="{FF2B5EF4-FFF2-40B4-BE49-F238E27FC236}">
                      <a16:creationId xmlns:a16="http://schemas.microsoft.com/office/drawing/2014/main" id="{63F05AEC-A918-FAB1-41AC-084F34ABCF35}"/>
                    </a:ext>
                  </a:extLst>
                </p14:cNvPr>
                <p14:cNvContentPartPr/>
                <p14:nvPr/>
              </p14:nvContentPartPr>
              <p14:xfrm>
                <a:off x="2705800" y="3195440"/>
                <a:ext cx="403200" cy="615240"/>
              </p14:xfrm>
            </p:contentPart>
          </mc:Choice>
          <mc:Fallback xmlns="">
            <p:pic>
              <p:nvPicPr>
                <p:cNvPr id="27" name="Ink 26">
                  <a:extLst>
                    <a:ext uri="{FF2B5EF4-FFF2-40B4-BE49-F238E27FC236}">
                      <a16:creationId xmlns:a16="http://schemas.microsoft.com/office/drawing/2014/main" id="{63F05AEC-A918-FAB1-41AC-084F34ABCF35}"/>
                    </a:ext>
                  </a:extLst>
                </p:cNvPr>
                <p:cNvPicPr/>
                <p:nvPr/>
              </p:nvPicPr>
              <p:blipFill>
                <a:blip r:embed="rId7"/>
                <a:stretch>
                  <a:fillRect/>
                </a:stretch>
              </p:blipFill>
              <p:spPr>
                <a:xfrm>
                  <a:off x="2697160" y="3186440"/>
                  <a:ext cx="420840" cy="632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id="{E82B334B-EA21-769C-8269-BD6DA55A13DA}"/>
                    </a:ext>
                  </a:extLst>
                </p14:cNvPr>
                <p14:cNvContentPartPr/>
                <p14:nvPr/>
              </p14:nvContentPartPr>
              <p14:xfrm>
                <a:off x="3226360" y="3505040"/>
                <a:ext cx="55440" cy="334440"/>
              </p14:xfrm>
            </p:contentPart>
          </mc:Choice>
          <mc:Fallback xmlns="">
            <p:pic>
              <p:nvPicPr>
                <p:cNvPr id="28" name="Ink 27">
                  <a:extLst>
                    <a:ext uri="{FF2B5EF4-FFF2-40B4-BE49-F238E27FC236}">
                      <a16:creationId xmlns:a16="http://schemas.microsoft.com/office/drawing/2014/main" id="{E82B334B-EA21-769C-8269-BD6DA55A13DA}"/>
                    </a:ext>
                  </a:extLst>
                </p:cNvPr>
                <p:cNvPicPr/>
                <p:nvPr/>
              </p:nvPicPr>
              <p:blipFill>
                <a:blip r:embed="rId9"/>
                <a:stretch>
                  <a:fillRect/>
                </a:stretch>
              </p:blipFill>
              <p:spPr>
                <a:xfrm>
                  <a:off x="3217720" y="3496040"/>
                  <a:ext cx="7308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Ink 28">
                  <a:extLst>
                    <a:ext uri="{FF2B5EF4-FFF2-40B4-BE49-F238E27FC236}">
                      <a16:creationId xmlns:a16="http://schemas.microsoft.com/office/drawing/2014/main" id="{A2A073B8-D336-A262-E970-57330755F72B}"/>
                    </a:ext>
                  </a:extLst>
                </p14:cNvPr>
                <p14:cNvContentPartPr/>
                <p14:nvPr/>
              </p14:nvContentPartPr>
              <p14:xfrm>
                <a:off x="3291520" y="3311360"/>
                <a:ext cx="360" cy="360"/>
              </p14:xfrm>
            </p:contentPart>
          </mc:Choice>
          <mc:Fallback xmlns="">
            <p:pic>
              <p:nvPicPr>
                <p:cNvPr id="29" name="Ink 28">
                  <a:extLst>
                    <a:ext uri="{FF2B5EF4-FFF2-40B4-BE49-F238E27FC236}">
                      <a16:creationId xmlns:a16="http://schemas.microsoft.com/office/drawing/2014/main" id="{A2A073B8-D336-A262-E970-57330755F72B}"/>
                    </a:ext>
                  </a:extLst>
                </p:cNvPr>
                <p:cNvPicPr/>
                <p:nvPr/>
              </p:nvPicPr>
              <p:blipFill>
                <a:blip r:embed="rId11"/>
                <a:stretch>
                  <a:fillRect/>
                </a:stretch>
              </p:blipFill>
              <p:spPr>
                <a:xfrm>
                  <a:off x="3282520" y="33027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1" name="Ink 30">
                  <a:extLst>
                    <a:ext uri="{FF2B5EF4-FFF2-40B4-BE49-F238E27FC236}">
                      <a16:creationId xmlns:a16="http://schemas.microsoft.com/office/drawing/2014/main" id="{E2151E69-0016-8CF8-8481-ECE286F1C878}"/>
                    </a:ext>
                  </a:extLst>
                </p14:cNvPr>
                <p14:cNvContentPartPr/>
                <p14:nvPr/>
              </p14:nvContentPartPr>
              <p14:xfrm>
                <a:off x="3291520" y="3291200"/>
                <a:ext cx="20520" cy="68040"/>
              </p14:xfrm>
            </p:contentPart>
          </mc:Choice>
          <mc:Fallback xmlns="">
            <p:pic>
              <p:nvPicPr>
                <p:cNvPr id="31" name="Ink 30">
                  <a:extLst>
                    <a:ext uri="{FF2B5EF4-FFF2-40B4-BE49-F238E27FC236}">
                      <a16:creationId xmlns:a16="http://schemas.microsoft.com/office/drawing/2014/main" id="{E2151E69-0016-8CF8-8481-ECE286F1C878}"/>
                    </a:ext>
                  </a:extLst>
                </p:cNvPr>
                <p:cNvPicPr/>
                <p:nvPr/>
              </p:nvPicPr>
              <p:blipFill>
                <a:blip r:embed="rId13"/>
                <a:stretch>
                  <a:fillRect/>
                </a:stretch>
              </p:blipFill>
              <p:spPr>
                <a:xfrm>
                  <a:off x="3282520" y="3282560"/>
                  <a:ext cx="38160" cy="85680"/>
                </a:xfrm>
                <a:prstGeom prst="rect">
                  <a:avLst/>
                </a:prstGeom>
              </p:spPr>
            </p:pic>
          </mc:Fallback>
        </mc:AlternateContent>
      </p:grpSp>
      <p:grpSp>
        <p:nvGrpSpPr>
          <p:cNvPr id="5129" name="Group 5128">
            <a:extLst>
              <a:ext uri="{FF2B5EF4-FFF2-40B4-BE49-F238E27FC236}">
                <a16:creationId xmlns:a16="http://schemas.microsoft.com/office/drawing/2014/main" id="{043E803E-10EE-1AB2-7F1D-0DEA44549BAF}"/>
              </a:ext>
            </a:extLst>
          </p:cNvPr>
          <p:cNvGrpSpPr/>
          <p:nvPr/>
        </p:nvGrpSpPr>
        <p:grpSpPr>
          <a:xfrm>
            <a:off x="1229080" y="2071520"/>
            <a:ext cx="680760" cy="694440"/>
            <a:chOff x="1229080" y="2071520"/>
            <a:chExt cx="680760" cy="694440"/>
          </a:xfrm>
        </p:grpSpPr>
        <mc:AlternateContent xmlns:mc="http://schemas.openxmlformats.org/markup-compatibility/2006" xmlns:p14="http://schemas.microsoft.com/office/powerpoint/2010/main">
          <mc:Choice Requires="p14">
            <p:contentPart p14:bwMode="auto" r:id="rId14">
              <p14:nvContentPartPr>
                <p14:cNvPr id="5121" name="Ink 5120">
                  <a:extLst>
                    <a:ext uri="{FF2B5EF4-FFF2-40B4-BE49-F238E27FC236}">
                      <a16:creationId xmlns:a16="http://schemas.microsoft.com/office/drawing/2014/main" id="{AAAE4BD2-5701-90BB-DAA4-F39F2F625566}"/>
                    </a:ext>
                  </a:extLst>
                </p14:cNvPr>
                <p14:cNvContentPartPr/>
                <p14:nvPr/>
              </p14:nvContentPartPr>
              <p14:xfrm>
                <a:off x="1229080" y="2071520"/>
                <a:ext cx="546480" cy="116640"/>
              </p14:xfrm>
            </p:contentPart>
          </mc:Choice>
          <mc:Fallback xmlns="">
            <p:pic>
              <p:nvPicPr>
                <p:cNvPr id="5121" name="Ink 5120">
                  <a:extLst>
                    <a:ext uri="{FF2B5EF4-FFF2-40B4-BE49-F238E27FC236}">
                      <a16:creationId xmlns:a16="http://schemas.microsoft.com/office/drawing/2014/main" id="{AAAE4BD2-5701-90BB-DAA4-F39F2F625566}"/>
                    </a:ext>
                  </a:extLst>
                </p:cNvPr>
                <p:cNvPicPr/>
                <p:nvPr/>
              </p:nvPicPr>
              <p:blipFill>
                <a:blip r:embed="rId15"/>
                <a:stretch>
                  <a:fillRect/>
                </a:stretch>
              </p:blipFill>
              <p:spPr>
                <a:xfrm>
                  <a:off x="1220440" y="2062520"/>
                  <a:ext cx="5641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124" name="Ink 5123">
                  <a:extLst>
                    <a:ext uri="{FF2B5EF4-FFF2-40B4-BE49-F238E27FC236}">
                      <a16:creationId xmlns:a16="http://schemas.microsoft.com/office/drawing/2014/main" id="{321BBB81-9D4A-F159-40E5-90B2B6AB0295}"/>
                    </a:ext>
                  </a:extLst>
                </p14:cNvPr>
                <p14:cNvContentPartPr/>
                <p14:nvPr/>
              </p14:nvContentPartPr>
              <p14:xfrm>
                <a:off x="1269040" y="2112920"/>
                <a:ext cx="214560" cy="514080"/>
              </p14:xfrm>
            </p:contentPart>
          </mc:Choice>
          <mc:Fallback xmlns="">
            <p:pic>
              <p:nvPicPr>
                <p:cNvPr id="5124" name="Ink 5123">
                  <a:extLst>
                    <a:ext uri="{FF2B5EF4-FFF2-40B4-BE49-F238E27FC236}">
                      <a16:creationId xmlns:a16="http://schemas.microsoft.com/office/drawing/2014/main" id="{321BBB81-9D4A-F159-40E5-90B2B6AB0295}"/>
                    </a:ext>
                  </a:extLst>
                </p:cNvPr>
                <p:cNvPicPr/>
                <p:nvPr/>
              </p:nvPicPr>
              <p:blipFill>
                <a:blip r:embed="rId17"/>
                <a:stretch>
                  <a:fillRect/>
                </a:stretch>
              </p:blipFill>
              <p:spPr>
                <a:xfrm>
                  <a:off x="1260040" y="2103920"/>
                  <a:ext cx="232200" cy="531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126" name="Ink 5125">
                  <a:extLst>
                    <a:ext uri="{FF2B5EF4-FFF2-40B4-BE49-F238E27FC236}">
                      <a16:creationId xmlns:a16="http://schemas.microsoft.com/office/drawing/2014/main" id="{8C858BAC-EC9A-A2FD-41D0-194E942F95C7}"/>
                    </a:ext>
                  </a:extLst>
                </p14:cNvPr>
                <p14:cNvContentPartPr/>
                <p14:nvPr/>
              </p14:nvContentPartPr>
              <p14:xfrm>
                <a:off x="1527160" y="2468240"/>
                <a:ext cx="57960" cy="259920"/>
              </p14:xfrm>
            </p:contentPart>
          </mc:Choice>
          <mc:Fallback xmlns="">
            <p:pic>
              <p:nvPicPr>
                <p:cNvPr id="5126" name="Ink 5125">
                  <a:extLst>
                    <a:ext uri="{FF2B5EF4-FFF2-40B4-BE49-F238E27FC236}">
                      <a16:creationId xmlns:a16="http://schemas.microsoft.com/office/drawing/2014/main" id="{8C858BAC-EC9A-A2FD-41D0-194E942F95C7}"/>
                    </a:ext>
                  </a:extLst>
                </p:cNvPr>
                <p:cNvPicPr/>
                <p:nvPr/>
              </p:nvPicPr>
              <p:blipFill>
                <a:blip r:embed="rId19"/>
                <a:stretch>
                  <a:fillRect/>
                </a:stretch>
              </p:blipFill>
              <p:spPr>
                <a:xfrm>
                  <a:off x="1518160" y="2459240"/>
                  <a:ext cx="7560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127" name="Ink 5126">
                  <a:extLst>
                    <a:ext uri="{FF2B5EF4-FFF2-40B4-BE49-F238E27FC236}">
                      <a16:creationId xmlns:a16="http://schemas.microsoft.com/office/drawing/2014/main" id="{FD08EFEF-2931-630C-65A8-EDC11061E530}"/>
                    </a:ext>
                  </a:extLst>
                </p14:cNvPr>
                <p14:cNvContentPartPr/>
                <p14:nvPr/>
              </p14:nvContentPartPr>
              <p14:xfrm>
                <a:off x="1604920" y="2316320"/>
                <a:ext cx="36000" cy="86040"/>
              </p14:xfrm>
            </p:contentPart>
          </mc:Choice>
          <mc:Fallback xmlns="">
            <p:pic>
              <p:nvPicPr>
                <p:cNvPr id="5127" name="Ink 5126">
                  <a:extLst>
                    <a:ext uri="{FF2B5EF4-FFF2-40B4-BE49-F238E27FC236}">
                      <a16:creationId xmlns:a16="http://schemas.microsoft.com/office/drawing/2014/main" id="{FD08EFEF-2931-630C-65A8-EDC11061E530}"/>
                    </a:ext>
                  </a:extLst>
                </p:cNvPr>
                <p:cNvPicPr/>
                <p:nvPr/>
              </p:nvPicPr>
              <p:blipFill>
                <a:blip r:embed="rId21"/>
                <a:stretch>
                  <a:fillRect/>
                </a:stretch>
              </p:blipFill>
              <p:spPr>
                <a:xfrm>
                  <a:off x="1595920" y="2307320"/>
                  <a:ext cx="5364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128" name="Ink 5127">
                  <a:extLst>
                    <a:ext uri="{FF2B5EF4-FFF2-40B4-BE49-F238E27FC236}">
                      <a16:creationId xmlns:a16="http://schemas.microsoft.com/office/drawing/2014/main" id="{0C9B0C4E-6181-17FC-6466-1808BA37B8BE}"/>
                    </a:ext>
                  </a:extLst>
                </p14:cNvPr>
                <p14:cNvContentPartPr/>
                <p14:nvPr/>
              </p14:nvContentPartPr>
              <p14:xfrm>
                <a:off x="1711120" y="2224160"/>
                <a:ext cx="198720" cy="541800"/>
              </p14:xfrm>
            </p:contentPart>
          </mc:Choice>
          <mc:Fallback xmlns="">
            <p:pic>
              <p:nvPicPr>
                <p:cNvPr id="5128" name="Ink 5127">
                  <a:extLst>
                    <a:ext uri="{FF2B5EF4-FFF2-40B4-BE49-F238E27FC236}">
                      <a16:creationId xmlns:a16="http://schemas.microsoft.com/office/drawing/2014/main" id="{0C9B0C4E-6181-17FC-6466-1808BA37B8BE}"/>
                    </a:ext>
                  </a:extLst>
                </p:cNvPr>
                <p:cNvPicPr/>
                <p:nvPr/>
              </p:nvPicPr>
              <p:blipFill>
                <a:blip r:embed="rId23"/>
                <a:stretch>
                  <a:fillRect/>
                </a:stretch>
              </p:blipFill>
              <p:spPr>
                <a:xfrm>
                  <a:off x="1702480" y="2215160"/>
                  <a:ext cx="216360" cy="559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5130" name="Ink 5129">
                <a:extLst>
                  <a:ext uri="{FF2B5EF4-FFF2-40B4-BE49-F238E27FC236}">
                    <a16:creationId xmlns:a16="http://schemas.microsoft.com/office/drawing/2014/main" id="{ABBE5C31-D282-DF73-7133-DB3F12E000A8}"/>
                  </a:ext>
                </a:extLst>
              </p14:cNvPr>
              <p14:cNvContentPartPr/>
              <p14:nvPr/>
            </p14:nvContentPartPr>
            <p14:xfrm>
              <a:off x="1879600" y="2244680"/>
              <a:ext cx="333720" cy="521280"/>
            </p14:xfrm>
          </p:contentPart>
        </mc:Choice>
        <mc:Fallback xmlns="">
          <p:pic>
            <p:nvPicPr>
              <p:cNvPr id="5130" name="Ink 5129">
                <a:extLst>
                  <a:ext uri="{FF2B5EF4-FFF2-40B4-BE49-F238E27FC236}">
                    <a16:creationId xmlns:a16="http://schemas.microsoft.com/office/drawing/2014/main" id="{ABBE5C31-D282-DF73-7133-DB3F12E000A8}"/>
                  </a:ext>
                </a:extLst>
              </p:cNvPr>
              <p:cNvPicPr/>
              <p:nvPr/>
            </p:nvPicPr>
            <p:blipFill>
              <a:blip r:embed="rId25"/>
              <a:stretch>
                <a:fillRect/>
              </a:stretch>
            </p:blipFill>
            <p:spPr>
              <a:xfrm>
                <a:off x="1870600" y="2236040"/>
                <a:ext cx="351360" cy="538920"/>
              </a:xfrm>
              <a:prstGeom prst="rect">
                <a:avLst/>
              </a:prstGeom>
            </p:spPr>
          </p:pic>
        </mc:Fallback>
      </mc:AlternateContent>
      <p:sp>
        <p:nvSpPr>
          <p:cNvPr id="5132" name="Arrow: Right 5131">
            <a:extLst>
              <a:ext uri="{FF2B5EF4-FFF2-40B4-BE49-F238E27FC236}">
                <a16:creationId xmlns:a16="http://schemas.microsoft.com/office/drawing/2014/main" id="{4E1AA481-6821-D843-6811-003A8E7F298A}"/>
              </a:ext>
            </a:extLst>
          </p:cNvPr>
          <p:cNvSpPr/>
          <p:nvPr/>
        </p:nvSpPr>
        <p:spPr>
          <a:xfrm>
            <a:off x="2824646" y="1598762"/>
            <a:ext cx="1646159" cy="2439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34" name="Rectangle 5133">
            <a:extLst>
              <a:ext uri="{FF2B5EF4-FFF2-40B4-BE49-F238E27FC236}">
                <a16:creationId xmlns:a16="http://schemas.microsoft.com/office/drawing/2014/main" id="{4746F569-15EE-5F1B-B5DC-630BEBD58E26}"/>
              </a:ext>
            </a:extLst>
          </p:cNvPr>
          <p:cNvSpPr/>
          <p:nvPr/>
        </p:nvSpPr>
        <p:spPr>
          <a:xfrm>
            <a:off x="4602352" y="1361518"/>
            <a:ext cx="1759139" cy="8170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TiN</a:t>
            </a:r>
            <a:r>
              <a:rPr lang="zh-CN" altLang="en-US" dirty="0">
                <a:solidFill>
                  <a:schemeClr val="tx1"/>
                </a:solidFill>
              </a:rPr>
              <a:t>与</a:t>
            </a:r>
            <a:r>
              <a:rPr lang="en-US" altLang="zh-CN" dirty="0">
                <a:solidFill>
                  <a:schemeClr val="tx1"/>
                </a:solidFill>
              </a:rPr>
              <a:t>Si</a:t>
            </a:r>
            <a:r>
              <a:rPr lang="zh-CN" altLang="en-US" dirty="0">
                <a:solidFill>
                  <a:schemeClr val="tx1"/>
                </a:solidFill>
              </a:rPr>
              <a:t>晶界处晶格失配造成的位错</a:t>
            </a:r>
          </a:p>
        </p:txBody>
      </p:sp>
      <p:sp>
        <p:nvSpPr>
          <p:cNvPr id="47" name="Arrow: Right 46">
            <a:extLst>
              <a:ext uri="{FF2B5EF4-FFF2-40B4-BE49-F238E27FC236}">
                <a16:creationId xmlns:a16="http://schemas.microsoft.com/office/drawing/2014/main" id="{580B45D8-09EF-08D7-ECFC-93BAA3EED873}"/>
              </a:ext>
            </a:extLst>
          </p:cNvPr>
          <p:cNvSpPr/>
          <p:nvPr/>
        </p:nvSpPr>
        <p:spPr>
          <a:xfrm rot="20755195">
            <a:off x="8841135" y="4838365"/>
            <a:ext cx="1452880" cy="5689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Rectangle 47">
            <a:extLst>
              <a:ext uri="{FF2B5EF4-FFF2-40B4-BE49-F238E27FC236}">
                <a16:creationId xmlns:a16="http://schemas.microsoft.com/office/drawing/2014/main" id="{C536403D-7B31-B3D9-6749-70B277DA80CA}"/>
              </a:ext>
            </a:extLst>
          </p:cNvPr>
          <p:cNvSpPr/>
          <p:nvPr/>
        </p:nvSpPr>
        <p:spPr>
          <a:xfrm>
            <a:off x="10309704" y="4248851"/>
            <a:ext cx="1560107" cy="143042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去除噪声信号后与</a:t>
            </a:r>
            <a:r>
              <a:rPr lang="en-US" altLang="zh-CN" dirty="0"/>
              <a:t>Si</a:t>
            </a:r>
            <a:r>
              <a:rPr lang="zh-CN" altLang="en-US" dirty="0"/>
              <a:t>原子分辨图像一致</a:t>
            </a:r>
          </a:p>
        </p:txBody>
      </p:sp>
      <p:cxnSp>
        <p:nvCxnSpPr>
          <p:cNvPr id="5136" name="Straight Connector 5135">
            <a:extLst>
              <a:ext uri="{FF2B5EF4-FFF2-40B4-BE49-F238E27FC236}">
                <a16:creationId xmlns:a16="http://schemas.microsoft.com/office/drawing/2014/main" id="{6D1C1EBE-198D-DA8F-69A9-9FF65C4D8AF4}"/>
              </a:ext>
            </a:extLst>
          </p:cNvPr>
          <p:cNvCxnSpPr>
            <a:cxnSpLocks/>
          </p:cNvCxnSpPr>
          <p:nvPr/>
        </p:nvCxnSpPr>
        <p:spPr>
          <a:xfrm flipH="1">
            <a:off x="2124650" y="1573318"/>
            <a:ext cx="680868" cy="2675533"/>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3332278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502868" y="356911"/>
            <a:ext cx="111862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a:latin typeface="微软雅黑" panose="020B0503020204020204" pitchFamily="34" charset="-122"/>
                <a:ea typeface="微软雅黑" panose="020B0503020204020204" pitchFamily="34" charset="-122"/>
              </a:rPr>
              <a:t>STEM——</a:t>
            </a:r>
            <a:r>
              <a:rPr lang="zh-CN" altLang="en-US" sz="2800" b="1" dirty="0">
                <a:latin typeface="微软雅黑" panose="020B0503020204020204" pitchFamily="34" charset="-122"/>
                <a:ea typeface="微软雅黑" panose="020B0503020204020204" pitchFamily="34" charset="-122"/>
              </a:rPr>
              <a:t>晶面间距测量（</a:t>
            </a:r>
            <a:r>
              <a:rPr lang="en-US" altLang="zh-CN" sz="2800" b="1" dirty="0">
                <a:latin typeface="微软雅黑" panose="020B0503020204020204" pitchFamily="34" charset="-122"/>
                <a:ea typeface="微软雅黑" panose="020B0503020204020204" pitchFamily="34" charset="-122"/>
              </a:rPr>
              <a:t>Si</a:t>
            </a:r>
            <a:r>
              <a:rPr lang="zh-CN" altLang="en-US" sz="2800" b="1" dirty="0">
                <a:latin typeface="微软雅黑" panose="020B0503020204020204" pitchFamily="34" charset="-122"/>
                <a:ea typeface="微软雅黑" panose="020B0503020204020204" pitchFamily="34" charset="-122"/>
              </a:rPr>
              <a:t>）</a:t>
            </a: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ABB8F404-4D68-4CF1-A1D1-4545FFCFAAD6}" type="slidenum">
              <a:rPr lang="zh-CN" altLang="en-US" smtClean="0"/>
              <a:pPr/>
              <a:t>13</a:t>
            </a:fld>
            <a:endParaRPr lang="zh-CN" altLang="en-US" dirty="0"/>
          </a:p>
        </p:txBody>
      </p:sp>
      <p:sp>
        <p:nvSpPr>
          <p:cNvPr id="5" name="文本框 4">
            <a:extLst>
              <a:ext uri="{FF2B5EF4-FFF2-40B4-BE49-F238E27FC236}">
                <a16:creationId xmlns:a16="http://schemas.microsoft.com/office/drawing/2014/main" id="{CE19BA26-54D6-471E-BAF9-0F827E0CEE54}"/>
              </a:ext>
            </a:extLst>
          </p:cNvPr>
          <p:cNvSpPr txBox="1"/>
          <p:nvPr/>
        </p:nvSpPr>
        <p:spPr>
          <a:xfrm>
            <a:off x="913981" y="1187939"/>
            <a:ext cx="9733280" cy="369332"/>
          </a:xfrm>
          <a:prstGeom prst="rect">
            <a:avLst/>
          </a:prstGeom>
          <a:noFill/>
        </p:spPr>
        <p:txBody>
          <a:bodyPr wrap="square" rtlCol="0">
            <a:spAutoFit/>
          </a:bodyPr>
          <a:lstStyle/>
          <a:p>
            <a:r>
              <a:rPr lang="zh-CN" altLang="en-US" dirty="0"/>
              <a:t>我们对每张图寻找可能合适的晶面线的位置重复上述操作得到的数据点如下所示：</a:t>
            </a: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8BF4C09D-CCDF-384B-3E1F-6CAECF9A84CC}"/>
                  </a:ext>
                </a:extLst>
              </p:cNvPr>
              <p:cNvSpPr txBox="1"/>
              <p:nvPr/>
            </p:nvSpPr>
            <p:spPr>
              <a:xfrm>
                <a:off x="6096000" y="1934129"/>
                <a:ext cx="5339132" cy="2868414"/>
              </a:xfrm>
              <a:prstGeom prst="rect">
                <a:avLst/>
              </a:prstGeom>
              <a:noFill/>
            </p:spPr>
            <p:txBody>
              <a:bodyPr wrap="square">
                <a:spAutoFit/>
              </a:bodyPr>
              <a:lstStyle/>
              <a:p>
                <a:r>
                  <a:rPr lang="zh-CN" altLang="en-US" dirty="0"/>
                  <a:t>可以看出，多数区域聚集在相近的范围，其</a:t>
                </a:r>
                <a:r>
                  <a:rPr lang="en-US" altLang="zh-CN" dirty="0"/>
                  <a:t>10</a:t>
                </a:r>
                <a:r>
                  <a:rPr lang="zh-CN" altLang="en-US" dirty="0"/>
                  <a:t>个数据点极差为</a:t>
                </a:r>
                <a:r>
                  <a:rPr lang="en-US" altLang="zh-CN" dirty="0"/>
                  <a:t>0.0079nm</a:t>
                </a:r>
                <a:r>
                  <a:rPr lang="zh-CN" altLang="en-US" dirty="0"/>
                  <a:t>，计算样品晶面间距的均值可得</a:t>
                </a:r>
                <a14:m>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𝑑</m:t>
                        </m:r>
                      </m:e>
                    </m:acc>
                    <m:r>
                      <a:rPr lang="en-US" altLang="zh-CN" b="0" i="1" smtClean="0">
                        <a:latin typeface="Cambria Math" panose="02040503050406030204" pitchFamily="18" charset="0"/>
                      </a:rPr>
                      <m:t>=0.3182</m:t>
                    </m:r>
                    <m:r>
                      <a:rPr lang="en-US" altLang="zh-CN" b="0" i="1" smtClean="0">
                        <a:latin typeface="Cambria Math" panose="02040503050406030204" pitchFamily="18" charset="0"/>
                      </a:rPr>
                      <m:t>𝑛𝑚</m:t>
                    </m:r>
                    <m:r>
                      <a:rPr lang="zh-CN" altLang="en-US" i="1">
                        <a:latin typeface="Cambria Math" panose="02040503050406030204" pitchFamily="18" charset="0"/>
                      </a:rPr>
                      <m:t>，</m:t>
                    </m:r>
                  </m:oMath>
                </a14:m>
                <a:r>
                  <a:rPr lang="zh-CN" altLang="en-US" dirty="0"/>
                  <a:t>同时我们可以计算出其标准差为</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𝜎</m:t>
                        </m:r>
                      </m:e>
                      <m:sub>
                        <m:r>
                          <a:rPr lang="en-US" altLang="zh-CN" b="0" i="1" smtClean="0">
                            <a:latin typeface="Cambria Math" panose="02040503050406030204" pitchFamily="18" charset="0"/>
                          </a:rPr>
                          <m:t>𝑑</m:t>
                        </m:r>
                      </m:sub>
                    </m:sSub>
                    <m:r>
                      <a:rPr lang="en-US" altLang="zh-CN" b="0" i="1" smtClean="0">
                        <a:latin typeface="Cambria Math" panose="02040503050406030204" pitchFamily="18" charset="0"/>
                      </a:rPr>
                      <m:t>=0.0025</m:t>
                    </m:r>
                    <m:r>
                      <a:rPr lang="en-US" altLang="zh-CN" b="0" i="1" smtClean="0">
                        <a:latin typeface="Cambria Math" panose="02040503050406030204" pitchFamily="18" charset="0"/>
                      </a:rPr>
                      <m:t>𝑛𝑚</m:t>
                    </m:r>
                  </m:oMath>
                </a14:m>
                <a:r>
                  <a:rPr lang="zh-CN" altLang="en-US" dirty="0"/>
                  <a:t>，因此其晶面间距为：</a:t>
                </a:r>
                <a:endParaRPr lang="en-US" altLang="zh-CN" dirty="0"/>
              </a:p>
              <a:p>
                <a:pPr/>
                <a14:m>
                  <m:oMathPara xmlns:m="http://schemas.openxmlformats.org/officeDocument/2006/math">
                    <m:oMathParaPr>
                      <m:jc m:val="centerGroup"/>
                    </m:oMathParaPr>
                    <m:oMath xmlns:m="http://schemas.openxmlformats.org/officeDocument/2006/math">
                      <m:r>
                        <m:rPr>
                          <m:sty m:val="p"/>
                        </m:rPr>
                        <a:rPr lang="en-US" altLang="zh-CN" i="1" dirty="0" smtClean="0">
                          <a:latin typeface="Cambria Math" panose="02040503050406030204" pitchFamily="18" charset="0"/>
                        </a:rPr>
                        <m:t>d</m:t>
                      </m:r>
                      <m:r>
                        <a:rPr lang="en-US" altLang="zh-CN" b="0" i="0" dirty="0" smtClean="0">
                          <a:latin typeface="Cambria Math" panose="02040503050406030204" pitchFamily="18" charset="0"/>
                        </a:rPr>
                        <m:t>=</m:t>
                      </m:r>
                      <m:d>
                        <m:dPr>
                          <m:ctrlPr>
                            <a:rPr lang="en-US" altLang="zh-CN" b="0" i="1" dirty="0" smtClean="0">
                              <a:latin typeface="Cambria Math" panose="02040503050406030204" pitchFamily="18" charset="0"/>
                            </a:rPr>
                          </m:ctrlPr>
                        </m:dPr>
                        <m:e>
                          <m:r>
                            <a:rPr lang="en-US" altLang="zh-CN" b="0" i="0" dirty="0" smtClean="0">
                              <a:latin typeface="Cambria Math" panose="02040503050406030204" pitchFamily="18" charset="0"/>
                            </a:rPr>
                            <m:t>0.3182</m:t>
                          </m:r>
                          <m:r>
                            <a:rPr lang="en-US" altLang="zh-CN" i="1">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0.002</m:t>
                          </m:r>
                          <m:r>
                            <a:rPr lang="en-US" altLang="zh-CN" b="0" i="1" smtClean="0">
                              <a:latin typeface="Cambria Math" panose="02040503050406030204" pitchFamily="18" charset="0"/>
                              <a:ea typeface="Cambria Math" panose="02040503050406030204" pitchFamily="18" charset="0"/>
                            </a:rPr>
                            <m:t>5</m:t>
                          </m:r>
                        </m:e>
                      </m:d>
                      <m:r>
                        <m:rPr>
                          <m:sty m:val="p"/>
                        </m:rPr>
                        <a:rPr lang="en-US" altLang="zh-CN" b="0" i="0" dirty="0" smtClean="0">
                          <a:latin typeface="Cambria Math" panose="02040503050406030204" pitchFamily="18" charset="0"/>
                        </a:rPr>
                        <m:t>nm</m:t>
                      </m:r>
                    </m:oMath>
                  </m:oMathPara>
                </a14:m>
                <a:endParaRPr lang="en-US" altLang="zh-CN" b="0" dirty="0"/>
              </a:p>
              <a:p>
                <a:r>
                  <a:rPr lang="zh-CN" altLang="en-US" dirty="0"/>
                  <a:t>而实际上由于我们利用软件进行测量时，测量方向很难与晶面线垂直，因此我们测量的值总是比真实值稍大。</a:t>
                </a:r>
                <a:endParaRPr lang="en-US" altLang="zh-CN" dirty="0"/>
              </a:p>
              <a:p>
                <a:endParaRPr lang="en-US" altLang="zh-CN" dirty="0"/>
              </a:p>
              <a:p>
                <a:endParaRPr lang="en-US" altLang="zh-CN" dirty="0"/>
              </a:p>
            </p:txBody>
          </p:sp>
        </mc:Choice>
        <mc:Fallback>
          <p:sp>
            <p:nvSpPr>
              <p:cNvPr id="21" name="TextBox 20">
                <a:extLst>
                  <a:ext uri="{FF2B5EF4-FFF2-40B4-BE49-F238E27FC236}">
                    <a16:creationId xmlns:a16="http://schemas.microsoft.com/office/drawing/2014/main" id="{8BF4C09D-CCDF-384B-3E1F-6CAECF9A84CC}"/>
                  </a:ext>
                </a:extLst>
              </p:cNvPr>
              <p:cNvSpPr txBox="1">
                <a:spLocks noRot="1" noChangeAspect="1" noMove="1" noResize="1" noEditPoints="1" noAdjustHandles="1" noChangeArrowheads="1" noChangeShapeType="1" noTextEdit="1"/>
              </p:cNvSpPr>
              <p:nvPr/>
            </p:nvSpPr>
            <p:spPr>
              <a:xfrm>
                <a:off x="6096000" y="1934129"/>
                <a:ext cx="5339132" cy="2868414"/>
              </a:xfrm>
              <a:prstGeom prst="rect">
                <a:avLst/>
              </a:prstGeom>
              <a:blipFill>
                <a:blip r:embed="rId2"/>
                <a:stretch>
                  <a:fillRect l="-913" t="-1699" r="-1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68EBE5E-F649-ABFD-FC46-4C2766F684E7}"/>
                  </a:ext>
                </a:extLst>
              </p:cNvPr>
              <p:cNvSpPr txBox="1"/>
              <p:nvPr/>
            </p:nvSpPr>
            <p:spPr>
              <a:xfrm>
                <a:off x="6096000" y="4384270"/>
                <a:ext cx="6096000" cy="1836337"/>
              </a:xfrm>
              <a:prstGeom prst="rect">
                <a:avLst/>
              </a:prstGeom>
              <a:noFill/>
            </p:spPr>
            <p:txBody>
              <a:bodyPr wrap="square">
                <a:spAutoFit/>
              </a:bodyPr>
              <a:lstStyle/>
              <a:p>
                <a:r>
                  <a:rPr lang="zh-CN" altLang="en-US" dirty="0"/>
                  <a:t>查阅资料我们得知</a:t>
                </a:r>
                <a:r>
                  <a:rPr lang="en-US" altLang="zh-CN" dirty="0"/>
                  <a:t>Si</a:t>
                </a:r>
                <a:r>
                  <a:rPr lang="zh-CN" altLang="en-US" dirty="0"/>
                  <a:t>的晶格常数</a:t>
                </a:r>
                <a:r>
                  <a:rPr lang="en-US" altLang="zh-CN" dirty="0"/>
                  <a:t>a</a:t>
                </a:r>
                <a:r>
                  <a:rPr lang="zh-CN" altLang="en-US" dirty="0"/>
                  <a:t>为</a:t>
                </a:r>
                <a:r>
                  <a:rPr lang="en-US" altLang="zh-CN" dirty="0"/>
                  <a:t>0.5428nm</a:t>
                </a:r>
              </a:p>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𝑎</m:t>
                          </m:r>
                        </m:num>
                        <m:den>
                          <m:rad>
                            <m:radPr>
                              <m:degHide m:val="on"/>
                              <m:ctrlPr>
                                <a:rPr lang="en-US" altLang="zh-CN" i="1" smtClean="0">
                                  <a:latin typeface="Cambria Math" panose="02040503050406030204" pitchFamily="18" charset="0"/>
                                </a:rPr>
                              </m:ctrlPr>
                            </m:radPr>
                            <m:deg/>
                            <m:e>
                              <m:r>
                                <a:rPr lang="en-US" altLang="zh-CN" b="0" i="1" smtClean="0">
                                  <a:latin typeface="Cambria Math" panose="02040503050406030204" pitchFamily="18" charset="0"/>
                                </a:rPr>
                                <m:t>3</m:t>
                              </m:r>
                            </m:e>
                          </m:rad>
                        </m:den>
                      </m:f>
                      <m:r>
                        <a:rPr lang="en-US" altLang="zh-CN" b="0" i="1" smtClean="0">
                          <a:latin typeface="Cambria Math" panose="02040503050406030204" pitchFamily="18" charset="0"/>
                        </a:rPr>
                        <m:t>=0.3134</m:t>
                      </m:r>
                      <m:r>
                        <a:rPr lang="en-US" altLang="zh-CN" b="0" i="1" smtClean="0">
                          <a:latin typeface="Cambria Math" panose="02040503050406030204" pitchFamily="18" charset="0"/>
                        </a:rPr>
                        <m:t>𝑛𝑚</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𝑑</m:t>
                      </m:r>
                    </m:oMath>
                  </m:oMathPara>
                </a14:m>
                <a:endParaRPr lang="en-US" altLang="zh-CN" dirty="0"/>
              </a:p>
              <a:p>
                <a:r>
                  <a:rPr lang="zh-CN" altLang="en-US" dirty="0"/>
                  <a:t>因此我们可以得知测量的</a:t>
                </a:r>
                <a:r>
                  <a:rPr lang="en-US" altLang="zh-CN" dirty="0"/>
                  <a:t>Si</a:t>
                </a:r>
                <a:r>
                  <a:rPr lang="zh-CN" altLang="en-US" dirty="0"/>
                  <a:t>的晶面系数为（</a:t>
                </a:r>
                <a:r>
                  <a:rPr lang="en-US" altLang="zh-CN" dirty="0"/>
                  <a:t>1,1,1</a:t>
                </a:r>
                <a:r>
                  <a:rPr lang="zh-CN" altLang="en-US" dirty="0"/>
                  <a:t>）</a:t>
                </a:r>
                <a:endParaRPr lang="en-US" altLang="zh-CN" dirty="0"/>
              </a:p>
              <a:p>
                <a:r>
                  <a:rPr lang="zh-CN" altLang="en-US" dirty="0"/>
                  <a:t>确实</a:t>
                </a:r>
                <a:r>
                  <a:rPr lang="en-US" altLang="zh-CN" dirty="0"/>
                  <a:t>d=0.3182nm&gt; </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𝑎</m:t>
                        </m:r>
                      </m:num>
                      <m:den>
                        <m:rad>
                          <m:radPr>
                            <m:degHide m:val="on"/>
                            <m:ctrlPr>
                              <a:rPr lang="en-US" altLang="zh-CN" i="1" smtClean="0">
                                <a:latin typeface="Cambria Math" panose="02040503050406030204" pitchFamily="18" charset="0"/>
                              </a:rPr>
                            </m:ctrlPr>
                          </m:radPr>
                          <m:deg/>
                          <m:e>
                            <m:r>
                              <a:rPr lang="en-US" altLang="zh-CN" b="0" i="1" smtClean="0">
                                <a:latin typeface="Cambria Math" panose="02040503050406030204" pitchFamily="18" charset="0"/>
                              </a:rPr>
                              <m:t>3</m:t>
                            </m:r>
                          </m:e>
                        </m:rad>
                      </m:den>
                    </m:f>
                    <m:r>
                      <a:rPr lang="en-US" altLang="zh-CN" b="0" i="1" smtClean="0">
                        <a:latin typeface="Cambria Math" panose="02040503050406030204" pitchFamily="18" charset="0"/>
                      </a:rPr>
                      <m:t>=0.3134</m:t>
                    </m:r>
                    <m:r>
                      <a:rPr lang="en-US" altLang="zh-CN" b="0" i="1" smtClean="0">
                        <a:latin typeface="Cambria Math" panose="02040503050406030204" pitchFamily="18" charset="0"/>
                      </a:rPr>
                      <m:t>𝑛𝑚</m:t>
                    </m:r>
                  </m:oMath>
                </a14:m>
                <a:r>
                  <a:rPr lang="zh-CN" altLang="en-US" dirty="0"/>
                  <a:t>，说明我们取的测量方向与晶面线不太垂直。</a:t>
                </a:r>
                <a:endParaRPr lang="en-US" altLang="zh-CN" dirty="0"/>
              </a:p>
            </p:txBody>
          </p:sp>
        </mc:Choice>
        <mc:Fallback xmlns="">
          <p:sp>
            <p:nvSpPr>
              <p:cNvPr id="9" name="TextBox 8">
                <a:extLst>
                  <a:ext uri="{FF2B5EF4-FFF2-40B4-BE49-F238E27FC236}">
                    <a16:creationId xmlns:a16="http://schemas.microsoft.com/office/drawing/2014/main" id="{D68EBE5E-F649-ABFD-FC46-4C2766F684E7}"/>
                  </a:ext>
                </a:extLst>
              </p:cNvPr>
              <p:cNvSpPr txBox="1">
                <a:spLocks noRot="1" noChangeAspect="1" noMove="1" noResize="1" noEditPoints="1" noAdjustHandles="1" noChangeArrowheads="1" noChangeShapeType="1" noTextEdit="1"/>
              </p:cNvSpPr>
              <p:nvPr/>
            </p:nvSpPr>
            <p:spPr>
              <a:xfrm>
                <a:off x="6096000" y="4384270"/>
                <a:ext cx="6096000" cy="1836337"/>
              </a:xfrm>
              <a:prstGeom prst="rect">
                <a:avLst/>
              </a:prstGeom>
              <a:blipFill>
                <a:blip r:embed="rId3"/>
                <a:stretch>
                  <a:fillRect l="-800" t="-2658" b="-3322"/>
                </a:stretch>
              </a:blipFill>
            </p:spPr>
            <p:txBody>
              <a:bodyPr/>
              <a:lstStyle/>
              <a:p>
                <a:r>
                  <a:rPr lang="zh-CN" altLang="en-US">
                    <a:noFill/>
                  </a:rPr>
                  <a:t> </a:t>
                </a:r>
              </a:p>
            </p:txBody>
          </p:sp>
        </mc:Fallback>
      </mc:AlternateContent>
      <p:pic>
        <p:nvPicPr>
          <p:cNvPr id="4" name="Picture 3">
            <a:extLst>
              <a:ext uri="{FF2B5EF4-FFF2-40B4-BE49-F238E27FC236}">
                <a16:creationId xmlns:a16="http://schemas.microsoft.com/office/drawing/2014/main" id="{8FB1C1A4-A08E-2D76-17F8-8BC38894AB81}"/>
              </a:ext>
            </a:extLst>
          </p:cNvPr>
          <p:cNvPicPr>
            <a:picLocks noChangeAspect="1"/>
          </p:cNvPicPr>
          <p:nvPr/>
        </p:nvPicPr>
        <p:blipFill rotWithShape="1">
          <a:blip r:embed="rId4">
            <a:extLst>
              <a:ext uri="{28A0092B-C50C-407E-A947-70E740481C1C}">
                <a14:useLocalDpi xmlns:a14="http://schemas.microsoft.com/office/drawing/2010/main" val="0"/>
              </a:ext>
            </a:extLst>
          </a:blip>
          <a:srcRect t="8586" r="4248"/>
          <a:stretch/>
        </p:blipFill>
        <p:spPr>
          <a:xfrm>
            <a:off x="290286" y="1934129"/>
            <a:ext cx="5603607" cy="4012271"/>
          </a:xfrm>
          <a:prstGeom prst="rect">
            <a:avLst/>
          </a:prstGeom>
        </p:spPr>
      </p:pic>
    </p:spTree>
    <p:extLst>
      <p:ext uri="{BB962C8B-B14F-4D97-AF65-F5344CB8AC3E}">
        <p14:creationId xmlns:p14="http://schemas.microsoft.com/office/powerpoint/2010/main" val="441440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502868" y="356911"/>
            <a:ext cx="111862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a:latin typeface="微软雅黑" panose="020B0503020204020204" pitchFamily="34" charset="-122"/>
                <a:ea typeface="微软雅黑" panose="020B0503020204020204" pitchFamily="34" charset="-122"/>
              </a:rPr>
              <a:t>STEM——</a:t>
            </a:r>
            <a:r>
              <a:rPr lang="zh-CN" altLang="en-US" sz="2800" b="1" dirty="0">
                <a:latin typeface="微软雅黑" panose="020B0503020204020204" pitchFamily="34" charset="-122"/>
                <a:ea typeface="微软雅黑" panose="020B0503020204020204" pitchFamily="34" charset="-122"/>
              </a:rPr>
              <a:t>晶面间距测量（位错影响）</a:t>
            </a: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ABB8F404-4D68-4CF1-A1D1-4545FFCFAAD6}" type="slidenum">
              <a:rPr lang="zh-CN" altLang="en-US" smtClean="0"/>
              <a:pPr/>
              <a:t>14</a:t>
            </a:fld>
            <a:endParaRPr lang="zh-CN" altLang="en-US" dirty="0"/>
          </a:p>
        </p:txBody>
      </p:sp>
      <p:pic>
        <p:nvPicPr>
          <p:cNvPr id="2050" name="Picture 2">
            <a:extLst>
              <a:ext uri="{FF2B5EF4-FFF2-40B4-BE49-F238E27FC236}">
                <a16:creationId xmlns:a16="http://schemas.microsoft.com/office/drawing/2014/main" id="{B5F66482-5F0A-4998-069D-4392525CFFB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09892" y="1024255"/>
            <a:ext cx="4970182" cy="2720657"/>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4">
            <a:extLst>
              <a:ext uri="{FF2B5EF4-FFF2-40B4-BE49-F238E27FC236}">
                <a16:creationId xmlns:a16="http://schemas.microsoft.com/office/drawing/2014/main" id="{5B114A9C-C1DE-394A-9031-18DA080574B9}"/>
              </a:ext>
            </a:extLst>
          </p:cNvPr>
          <p:cNvSpPr txBox="1"/>
          <p:nvPr/>
        </p:nvSpPr>
        <p:spPr>
          <a:xfrm>
            <a:off x="7814894" y="3889036"/>
            <a:ext cx="3404019" cy="369332"/>
          </a:xfrm>
          <a:prstGeom prst="rect">
            <a:avLst/>
          </a:prstGeom>
          <a:noFill/>
        </p:spPr>
        <p:txBody>
          <a:bodyPr wrap="square" rtlCol="0">
            <a:spAutoFit/>
          </a:bodyPr>
          <a:lstStyle/>
          <a:p>
            <a:r>
              <a:rPr lang="zh-CN" altLang="en-US" dirty="0"/>
              <a:t>左边为刃位错，右边为螺位错</a:t>
            </a:r>
          </a:p>
        </p:txBody>
      </p:sp>
      <p:pic>
        <p:nvPicPr>
          <p:cNvPr id="4" name="Picture 3">
            <a:extLst>
              <a:ext uri="{FF2B5EF4-FFF2-40B4-BE49-F238E27FC236}">
                <a16:creationId xmlns:a16="http://schemas.microsoft.com/office/drawing/2014/main" id="{AA1CDD21-8352-C5E2-1B1D-F819F9E87F6F}"/>
              </a:ext>
            </a:extLst>
          </p:cNvPr>
          <p:cNvPicPr>
            <a:picLocks noChangeAspect="1"/>
          </p:cNvPicPr>
          <p:nvPr/>
        </p:nvPicPr>
        <p:blipFill>
          <a:blip r:embed="rId3"/>
          <a:stretch>
            <a:fillRect/>
          </a:stretch>
        </p:blipFill>
        <p:spPr>
          <a:xfrm>
            <a:off x="117238" y="1272043"/>
            <a:ext cx="5561034" cy="5561034"/>
          </a:xfrm>
          <a:prstGeom prst="rect">
            <a:avLst/>
          </a:prstGeom>
        </p:spPr>
      </p:pic>
      <p:pic>
        <p:nvPicPr>
          <p:cNvPr id="9" name="Picture 8">
            <a:extLst>
              <a:ext uri="{FF2B5EF4-FFF2-40B4-BE49-F238E27FC236}">
                <a16:creationId xmlns:a16="http://schemas.microsoft.com/office/drawing/2014/main" id="{8155668F-29B3-68FD-75E1-5863CB5C09B0}"/>
              </a:ext>
            </a:extLst>
          </p:cNvPr>
          <p:cNvPicPr>
            <a:picLocks noChangeAspect="1"/>
          </p:cNvPicPr>
          <p:nvPr/>
        </p:nvPicPr>
        <p:blipFill>
          <a:blip r:embed="rId4"/>
          <a:stretch>
            <a:fillRect/>
          </a:stretch>
        </p:blipFill>
        <p:spPr>
          <a:xfrm>
            <a:off x="4262437" y="4360208"/>
            <a:ext cx="3667125" cy="3667125"/>
          </a:xfrm>
          <a:prstGeom prst="rect">
            <a:avLst/>
          </a:prstGeom>
        </p:spPr>
      </p:pic>
      <p:pic>
        <p:nvPicPr>
          <p:cNvPr id="11" name="Picture 10">
            <a:extLst>
              <a:ext uri="{FF2B5EF4-FFF2-40B4-BE49-F238E27FC236}">
                <a16:creationId xmlns:a16="http://schemas.microsoft.com/office/drawing/2014/main" id="{5F053101-CED5-E756-C49D-91F84C732309}"/>
              </a:ext>
            </a:extLst>
          </p:cNvPr>
          <p:cNvPicPr>
            <a:picLocks noChangeAspect="1"/>
          </p:cNvPicPr>
          <p:nvPr/>
        </p:nvPicPr>
        <p:blipFill>
          <a:blip r:embed="rId5"/>
          <a:stretch>
            <a:fillRect/>
          </a:stretch>
        </p:blipFill>
        <p:spPr>
          <a:xfrm>
            <a:off x="4262437" y="1606549"/>
            <a:ext cx="3667125" cy="3667125"/>
          </a:xfrm>
          <a:prstGeom prst="rect">
            <a:avLst/>
          </a:prstGeom>
        </p:spPr>
      </p:pic>
      <p:sp>
        <p:nvSpPr>
          <p:cNvPr id="12" name="Arrow: Right 11">
            <a:extLst>
              <a:ext uri="{FF2B5EF4-FFF2-40B4-BE49-F238E27FC236}">
                <a16:creationId xmlns:a16="http://schemas.microsoft.com/office/drawing/2014/main" id="{007531AE-298C-C2D0-B486-C7994312E47C}"/>
              </a:ext>
            </a:extLst>
          </p:cNvPr>
          <p:cNvSpPr/>
          <p:nvPr/>
        </p:nvSpPr>
        <p:spPr>
          <a:xfrm>
            <a:off x="3071292" y="2853622"/>
            <a:ext cx="1865636"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12">
            <a:extLst>
              <a:ext uri="{FF2B5EF4-FFF2-40B4-BE49-F238E27FC236}">
                <a16:creationId xmlns:a16="http://schemas.microsoft.com/office/drawing/2014/main" id="{4AAFE319-C9E5-36AD-CCDE-EAC3A35C686E}"/>
              </a:ext>
            </a:extLst>
          </p:cNvPr>
          <p:cNvSpPr/>
          <p:nvPr/>
        </p:nvSpPr>
        <p:spPr>
          <a:xfrm>
            <a:off x="3241733" y="2363380"/>
            <a:ext cx="1409420" cy="4797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FTT</a:t>
            </a:r>
            <a:r>
              <a:rPr lang="zh-CN" altLang="en-US" dirty="0"/>
              <a:t>变换</a:t>
            </a:r>
          </a:p>
        </p:txBody>
      </p:sp>
      <p:sp>
        <p:nvSpPr>
          <p:cNvPr id="14" name="Arrow: Down 13">
            <a:extLst>
              <a:ext uri="{FF2B5EF4-FFF2-40B4-BE49-F238E27FC236}">
                <a16:creationId xmlns:a16="http://schemas.microsoft.com/office/drawing/2014/main" id="{85ACF8B0-4393-44ED-9194-DFC3A45D99BE}"/>
              </a:ext>
            </a:extLst>
          </p:cNvPr>
          <p:cNvSpPr/>
          <p:nvPr/>
        </p:nvSpPr>
        <p:spPr>
          <a:xfrm>
            <a:off x="5157911" y="3213853"/>
            <a:ext cx="568960" cy="20132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Rectangle 14">
            <a:extLst>
              <a:ext uri="{FF2B5EF4-FFF2-40B4-BE49-F238E27FC236}">
                <a16:creationId xmlns:a16="http://schemas.microsoft.com/office/drawing/2014/main" id="{F4B55465-7120-D979-4E54-0AA5578E4DD1}"/>
              </a:ext>
            </a:extLst>
          </p:cNvPr>
          <p:cNvSpPr/>
          <p:nvPr/>
        </p:nvSpPr>
        <p:spPr>
          <a:xfrm>
            <a:off x="5760720" y="4119543"/>
            <a:ext cx="1188576" cy="5134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IFTT</a:t>
            </a:r>
            <a:r>
              <a:rPr lang="zh-CN" altLang="en-US" dirty="0"/>
              <a:t>变换</a:t>
            </a:r>
          </a:p>
        </p:txBody>
      </p:sp>
      <p:sp>
        <p:nvSpPr>
          <p:cNvPr id="19" name="文本框 4">
            <a:extLst>
              <a:ext uri="{FF2B5EF4-FFF2-40B4-BE49-F238E27FC236}">
                <a16:creationId xmlns:a16="http://schemas.microsoft.com/office/drawing/2014/main" id="{8C957F71-D42A-2206-865E-3075C72F634B}"/>
              </a:ext>
            </a:extLst>
          </p:cNvPr>
          <p:cNvSpPr txBox="1"/>
          <p:nvPr/>
        </p:nvSpPr>
        <p:spPr>
          <a:xfrm>
            <a:off x="7256303" y="5035688"/>
            <a:ext cx="4277360" cy="1200329"/>
          </a:xfrm>
          <a:prstGeom prst="rect">
            <a:avLst/>
          </a:prstGeom>
          <a:noFill/>
        </p:spPr>
        <p:txBody>
          <a:bodyPr wrap="square" rtlCol="0">
            <a:spAutoFit/>
          </a:bodyPr>
          <a:lstStyle/>
          <a:p>
            <a:r>
              <a:rPr lang="zh-CN" altLang="en-US" dirty="0"/>
              <a:t>对存在位错的区域进行</a:t>
            </a:r>
            <a:r>
              <a:rPr lang="en-US" altLang="zh-CN" dirty="0"/>
              <a:t>FTT</a:t>
            </a:r>
            <a:r>
              <a:rPr lang="zh-CN" altLang="en-US" dirty="0"/>
              <a:t>变换与</a:t>
            </a:r>
            <a:r>
              <a:rPr lang="en-US" altLang="zh-CN" dirty="0"/>
              <a:t>IFTT</a:t>
            </a:r>
            <a:r>
              <a:rPr lang="zh-CN" altLang="en-US" dirty="0"/>
              <a:t>变换我们可以发现，由于位错影响，</a:t>
            </a:r>
            <a:r>
              <a:rPr lang="en-US" altLang="zh-CN" dirty="0"/>
              <a:t>FTT</a:t>
            </a:r>
            <a:r>
              <a:rPr lang="zh-CN" altLang="en-US" dirty="0"/>
              <a:t>变换过后的极值点变得不对称，</a:t>
            </a:r>
            <a:r>
              <a:rPr lang="en-US" altLang="zh-CN" dirty="0"/>
              <a:t>IFTT</a:t>
            </a:r>
            <a:r>
              <a:rPr lang="zh-CN" altLang="en-US" dirty="0"/>
              <a:t>过后可以明显看出位错带来的晶格变形</a:t>
            </a:r>
          </a:p>
        </p:txBody>
      </p:sp>
      <p:sp>
        <p:nvSpPr>
          <p:cNvPr id="20" name="文本框 4">
            <a:extLst>
              <a:ext uri="{FF2B5EF4-FFF2-40B4-BE49-F238E27FC236}">
                <a16:creationId xmlns:a16="http://schemas.microsoft.com/office/drawing/2014/main" id="{948622D1-1776-1344-61AC-DD3327C54697}"/>
              </a:ext>
            </a:extLst>
          </p:cNvPr>
          <p:cNvSpPr txBox="1"/>
          <p:nvPr/>
        </p:nvSpPr>
        <p:spPr>
          <a:xfrm>
            <a:off x="1376014" y="5585957"/>
            <a:ext cx="2205385" cy="461665"/>
          </a:xfrm>
          <a:prstGeom prst="rect">
            <a:avLst/>
          </a:prstGeom>
          <a:noFill/>
        </p:spPr>
        <p:txBody>
          <a:bodyPr wrap="square" rtlCol="0">
            <a:spAutoFit/>
          </a:bodyPr>
          <a:lstStyle/>
          <a:p>
            <a:r>
              <a:rPr lang="zh-CN" altLang="en-US" sz="2400" dirty="0"/>
              <a:t>刃位错</a:t>
            </a:r>
          </a:p>
        </p:txBody>
      </p:sp>
      <p:sp>
        <p:nvSpPr>
          <p:cNvPr id="16" name="Frame 15">
            <a:extLst>
              <a:ext uri="{FF2B5EF4-FFF2-40B4-BE49-F238E27FC236}">
                <a16:creationId xmlns:a16="http://schemas.microsoft.com/office/drawing/2014/main" id="{435817F5-326E-7109-3AF3-58F845FB56E6}"/>
              </a:ext>
            </a:extLst>
          </p:cNvPr>
          <p:cNvSpPr/>
          <p:nvPr/>
        </p:nvSpPr>
        <p:spPr>
          <a:xfrm>
            <a:off x="1158240" y="2363380"/>
            <a:ext cx="1016174" cy="106562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897902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502868" y="356911"/>
            <a:ext cx="111862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a:latin typeface="微软雅黑" panose="020B0503020204020204" pitchFamily="34" charset="-122"/>
                <a:ea typeface="微软雅黑" panose="020B0503020204020204" pitchFamily="34" charset="-122"/>
              </a:rPr>
              <a:t>STEM——</a:t>
            </a:r>
            <a:r>
              <a:rPr lang="zh-CN" altLang="en-US" sz="2800" b="1" dirty="0">
                <a:latin typeface="微软雅黑" panose="020B0503020204020204" pitchFamily="34" charset="-122"/>
                <a:ea typeface="微软雅黑" panose="020B0503020204020204" pitchFamily="34" charset="-122"/>
              </a:rPr>
              <a:t>晶面间距测量（位错影响）</a:t>
            </a: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ABB8F404-4D68-4CF1-A1D1-4545FFCFAAD6}" type="slidenum">
              <a:rPr lang="zh-CN" altLang="en-US" smtClean="0"/>
              <a:pPr/>
              <a:t>15</a:t>
            </a:fld>
            <a:endParaRPr lang="zh-CN" altLang="en-US" dirty="0"/>
          </a:p>
        </p:txBody>
      </p:sp>
      <p:sp>
        <p:nvSpPr>
          <p:cNvPr id="19" name="文本框 4">
            <a:extLst>
              <a:ext uri="{FF2B5EF4-FFF2-40B4-BE49-F238E27FC236}">
                <a16:creationId xmlns:a16="http://schemas.microsoft.com/office/drawing/2014/main" id="{8C957F71-D42A-2206-865E-3075C72F634B}"/>
              </a:ext>
            </a:extLst>
          </p:cNvPr>
          <p:cNvSpPr txBox="1"/>
          <p:nvPr/>
        </p:nvSpPr>
        <p:spPr>
          <a:xfrm>
            <a:off x="7326256" y="4798961"/>
            <a:ext cx="4277360" cy="1754326"/>
          </a:xfrm>
          <a:prstGeom prst="rect">
            <a:avLst/>
          </a:prstGeom>
          <a:noFill/>
        </p:spPr>
        <p:txBody>
          <a:bodyPr wrap="square" rtlCol="0">
            <a:spAutoFit/>
          </a:bodyPr>
          <a:lstStyle/>
          <a:p>
            <a:r>
              <a:rPr lang="zh-CN" altLang="en-US" dirty="0"/>
              <a:t>对存在位错的区域进行</a:t>
            </a:r>
            <a:r>
              <a:rPr lang="en-US" altLang="zh-CN" dirty="0"/>
              <a:t>FTT</a:t>
            </a:r>
            <a:r>
              <a:rPr lang="zh-CN" altLang="en-US" dirty="0"/>
              <a:t>变换与</a:t>
            </a:r>
            <a:r>
              <a:rPr lang="en-US" altLang="zh-CN" dirty="0"/>
              <a:t>IFTT</a:t>
            </a:r>
            <a:r>
              <a:rPr lang="zh-CN" altLang="en-US" dirty="0"/>
              <a:t>变换我们可以发现，由于位错影响，</a:t>
            </a:r>
            <a:r>
              <a:rPr lang="en-US" altLang="zh-CN" dirty="0"/>
              <a:t>FTT</a:t>
            </a:r>
            <a:r>
              <a:rPr lang="zh-CN" altLang="en-US" dirty="0"/>
              <a:t>变换过后的极值点变得不对称且出现上下两层（说明晶格错位），</a:t>
            </a:r>
            <a:r>
              <a:rPr lang="en-US" altLang="zh-CN" dirty="0"/>
              <a:t>IFTT</a:t>
            </a:r>
            <a:r>
              <a:rPr lang="zh-CN" altLang="en-US" dirty="0"/>
              <a:t>过后可以明显看出螺位错带来的晶格变形与刃位错的不同</a:t>
            </a:r>
          </a:p>
        </p:txBody>
      </p:sp>
      <p:sp>
        <p:nvSpPr>
          <p:cNvPr id="20" name="文本框 4">
            <a:extLst>
              <a:ext uri="{FF2B5EF4-FFF2-40B4-BE49-F238E27FC236}">
                <a16:creationId xmlns:a16="http://schemas.microsoft.com/office/drawing/2014/main" id="{948622D1-1776-1344-61AC-DD3327C54697}"/>
              </a:ext>
            </a:extLst>
          </p:cNvPr>
          <p:cNvSpPr txBox="1"/>
          <p:nvPr/>
        </p:nvSpPr>
        <p:spPr>
          <a:xfrm>
            <a:off x="1376014" y="5585957"/>
            <a:ext cx="2205385" cy="461665"/>
          </a:xfrm>
          <a:prstGeom prst="rect">
            <a:avLst/>
          </a:prstGeom>
          <a:noFill/>
        </p:spPr>
        <p:txBody>
          <a:bodyPr wrap="square" rtlCol="0">
            <a:spAutoFit/>
          </a:bodyPr>
          <a:lstStyle/>
          <a:p>
            <a:r>
              <a:rPr lang="zh-CN" altLang="en-US" sz="2400" dirty="0"/>
              <a:t>螺位错</a:t>
            </a:r>
          </a:p>
        </p:txBody>
      </p:sp>
      <p:pic>
        <p:nvPicPr>
          <p:cNvPr id="5" name="Picture 4">
            <a:extLst>
              <a:ext uri="{FF2B5EF4-FFF2-40B4-BE49-F238E27FC236}">
                <a16:creationId xmlns:a16="http://schemas.microsoft.com/office/drawing/2014/main" id="{F853C6BC-82A9-D680-3B80-BDC9A9AE9CD7}"/>
              </a:ext>
            </a:extLst>
          </p:cNvPr>
          <p:cNvPicPr>
            <a:picLocks noChangeAspect="1"/>
          </p:cNvPicPr>
          <p:nvPr/>
        </p:nvPicPr>
        <p:blipFill>
          <a:blip r:embed="rId2"/>
          <a:stretch>
            <a:fillRect/>
          </a:stretch>
        </p:blipFill>
        <p:spPr>
          <a:xfrm>
            <a:off x="290286" y="1172188"/>
            <a:ext cx="5433695" cy="5433695"/>
          </a:xfrm>
          <a:prstGeom prst="rect">
            <a:avLst/>
          </a:prstGeom>
        </p:spPr>
      </p:pic>
      <p:pic>
        <p:nvPicPr>
          <p:cNvPr id="7" name="Picture 6">
            <a:extLst>
              <a:ext uri="{FF2B5EF4-FFF2-40B4-BE49-F238E27FC236}">
                <a16:creationId xmlns:a16="http://schemas.microsoft.com/office/drawing/2014/main" id="{A45DB908-DB01-F0DC-5C34-33EEF4E7720B}"/>
              </a:ext>
            </a:extLst>
          </p:cNvPr>
          <p:cNvPicPr>
            <a:picLocks noChangeAspect="1"/>
          </p:cNvPicPr>
          <p:nvPr/>
        </p:nvPicPr>
        <p:blipFill>
          <a:blip r:embed="rId3"/>
          <a:stretch>
            <a:fillRect/>
          </a:stretch>
        </p:blipFill>
        <p:spPr>
          <a:xfrm>
            <a:off x="4377107" y="4258368"/>
            <a:ext cx="3667125" cy="3667125"/>
          </a:xfrm>
          <a:prstGeom prst="rect">
            <a:avLst/>
          </a:prstGeom>
        </p:spPr>
      </p:pic>
      <p:pic>
        <p:nvPicPr>
          <p:cNvPr id="16" name="Picture 15">
            <a:extLst>
              <a:ext uri="{FF2B5EF4-FFF2-40B4-BE49-F238E27FC236}">
                <a16:creationId xmlns:a16="http://schemas.microsoft.com/office/drawing/2014/main" id="{EFE732B1-3368-EA1B-1926-E99F2E9C9B39}"/>
              </a:ext>
            </a:extLst>
          </p:cNvPr>
          <p:cNvPicPr>
            <a:picLocks noChangeAspect="1"/>
          </p:cNvPicPr>
          <p:nvPr/>
        </p:nvPicPr>
        <p:blipFill>
          <a:blip r:embed="rId4"/>
          <a:stretch>
            <a:fillRect/>
          </a:stretch>
        </p:blipFill>
        <p:spPr>
          <a:xfrm>
            <a:off x="4377106" y="1346180"/>
            <a:ext cx="3667125" cy="3667125"/>
          </a:xfrm>
          <a:prstGeom prst="rect">
            <a:avLst/>
          </a:prstGeom>
        </p:spPr>
      </p:pic>
      <p:sp>
        <p:nvSpPr>
          <p:cNvPr id="17" name="Arrow: Right 16">
            <a:extLst>
              <a:ext uri="{FF2B5EF4-FFF2-40B4-BE49-F238E27FC236}">
                <a16:creationId xmlns:a16="http://schemas.microsoft.com/office/drawing/2014/main" id="{68E5C70B-84A0-DD3B-316C-69D6F2674D00}"/>
              </a:ext>
            </a:extLst>
          </p:cNvPr>
          <p:cNvSpPr/>
          <p:nvPr/>
        </p:nvSpPr>
        <p:spPr>
          <a:xfrm>
            <a:off x="2828632" y="2533719"/>
            <a:ext cx="2123440"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Rectangle 17">
            <a:extLst>
              <a:ext uri="{FF2B5EF4-FFF2-40B4-BE49-F238E27FC236}">
                <a16:creationId xmlns:a16="http://schemas.microsoft.com/office/drawing/2014/main" id="{1548C8DC-2929-B566-C1C3-C00EDFF030EA}"/>
              </a:ext>
            </a:extLst>
          </p:cNvPr>
          <p:cNvSpPr/>
          <p:nvPr/>
        </p:nvSpPr>
        <p:spPr>
          <a:xfrm>
            <a:off x="3204552" y="2146833"/>
            <a:ext cx="1371600"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FTT</a:t>
            </a:r>
            <a:r>
              <a:rPr lang="zh-CN" altLang="en-US" dirty="0"/>
              <a:t>变换</a:t>
            </a:r>
          </a:p>
        </p:txBody>
      </p:sp>
      <p:sp>
        <p:nvSpPr>
          <p:cNvPr id="21" name="Arrow: Down 20">
            <a:extLst>
              <a:ext uri="{FF2B5EF4-FFF2-40B4-BE49-F238E27FC236}">
                <a16:creationId xmlns:a16="http://schemas.microsoft.com/office/drawing/2014/main" id="{48350679-E38C-2413-D136-1A80C6E6324A}"/>
              </a:ext>
            </a:extLst>
          </p:cNvPr>
          <p:cNvSpPr/>
          <p:nvPr/>
        </p:nvSpPr>
        <p:spPr>
          <a:xfrm>
            <a:off x="5311728" y="3287441"/>
            <a:ext cx="550592" cy="17482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Rectangle 21">
            <a:extLst>
              <a:ext uri="{FF2B5EF4-FFF2-40B4-BE49-F238E27FC236}">
                <a16:creationId xmlns:a16="http://schemas.microsoft.com/office/drawing/2014/main" id="{95524F94-0903-F6C4-B3E6-59457770D1AB}"/>
              </a:ext>
            </a:extLst>
          </p:cNvPr>
          <p:cNvSpPr/>
          <p:nvPr/>
        </p:nvSpPr>
        <p:spPr>
          <a:xfrm>
            <a:off x="5748455" y="3788118"/>
            <a:ext cx="1463446" cy="4478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IFTT</a:t>
            </a:r>
            <a:r>
              <a:rPr lang="zh-CN" altLang="en-US" dirty="0"/>
              <a:t>变换</a:t>
            </a:r>
          </a:p>
        </p:txBody>
      </p:sp>
      <p:pic>
        <p:nvPicPr>
          <p:cNvPr id="24" name="Picture 23">
            <a:extLst>
              <a:ext uri="{FF2B5EF4-FFF2-40B4-BE49-F238E27FC236}">
                <a16:creationId xmlns:a16="http://schemas.microsoft.com/office/drawing/2014/main" id="{7DEACEF3-3F42-9E56-27CD-42CC7699A654}"/>
              </a:ext>
            </a:extLst>
          </p:cNvPr>
          <p:cNvPicPr>
            <a:picLocks noChangeAspect="1"/>
          </p:cNvPicPr>
          <p:nvPr/>
        </p:nvPicPr>
        <p:blipFill>
          <a:blip r:embed="rId5"/>
          <a:stretch>
            <a:fillRect/>
          </a:stretch>
        </p:blipFill>
        <p:spPr>
          <a:xfrm>
            <a:off x="6989585" y="795139"/>
            <a:ext cx="4810796" cy="2695951"/>
          </a:xfrm>
          <a:prstGeom prst="rect">
            <a:avLst/>
          </a:prstGeom>
        </p:spPr>
      </p:pic>
      <p:sp>
        <p:nvSpPr>
          <p:cNvPr id="28" name="文本框 4">
            <a:extLst>
              <a:ext uri="{FF2B5EF4-FFF2-40B4-BE49-F238E27FC236}">
                <a16:creationId xmlns:a16="http://schemas.microsoft.com/office/drawing/2014/main" id="{122E9905-C350-3102-1BD2-3495DB22B8C7}"/>
              </a:ext>
            </a:extLst>
          </p:cNvPr>
          <p:cNvSpPr txBox="1"/>
          <p:nvPr/>
        </p:nvSpPr>
        <p:spPr>
          <a:xfrm>
            <a:off x="7299534" y="3630652"/>
            <a:ext cx="4500847" cy="369332"/>
          </a:xfrm>
          <a:prstGeom prst="rect">
            <a:avLst/>
          </a:prstGeom>
          <a:noFill/>
        </p:spPr>
        <p:txBody>
          <a:bodyPr wrap="square" rtlCol="0">
            <a:spAutoFit/>
          </a:bodyPr>
          <a:lstStyle/>
          <a:p>
            <a:r>
              <a:rPr lang="zh-CN" altLang="en-US" dirty="0"/>
              <a:t>晶面间距</a:t>
            </a:r>
            <a:r>
              <a:rPr lang="en-US" altLang="zh-CN" dirty="0"/>
              <a:t>d</a:t>
            </a:r>
            <a:r>
              <a:rPr lang="zh-CN" altLang="en-US" dirty="0"/>
              <a:t>约为</a:t>
            </a:r>
            <a:r>
              <a:rPr lang="en-US" altLang="zh-CN" dirty="0"/>
              <a:t>0.2501nm</a:t>
            </a:r>
            <a:r>
              <a:rPr lang="zh-CN" altLang="en-US" dirty="0"/>
              <a:t>，与实际值差不多</a:t>
            </a:r>
          </a:p>
        </p:txBody>
      </p:sp>
      <p:sp>
        <p:nvSpPr>
          <p:cNvPr id="26" name="Frame 25">
            <a:extLst>
              <a:ext uri="{FF2B5EF4-FFF2-40B4-BE49-F238E27FC236}">
                <a16:creationId xmlns:a16="http://schemas.microsoft.com/office/drawing/2014/main" id="{485A42B9-FA43-2A67-5C94-9A45220DAF11}"/>
              </a:ext>
            </a:extLst>
          </p:cNvPr>
          <p:cNvSpPr/>
          <p:nvPr/>
        </p:nvSpPr>
        <p:spPr>
          <a:xfrm>
            <a:off x="843280" y="3129280"/>
            <a:ext cx="843280" cy="870704"/>
          </a:xfrm>
          <a:prstGeom prst="frame">
            <a:avLst/>
          </a:prstGeom>
          <a:solidFill>
            <a:srgbClr val="FF0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642124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502868" y="356911"/>
            <a:ext cx="111862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a:latin typeface="微软雅黑" panose="020B0503020204020204" pitchFamily="34" charset="-122"/>
                <a:ea typeface="微软雅黑" panose="020B0503020204020204" pitchFamily="34" charset="-122"/>
              </a:rPr>
              <a:t>STEM——</a:t>
            </a:r>
            <a:r>
              <a:rPr lang="zh-CN" altLang="en-US" sz="2800" b="1" dirty="0">
                <a:latin typeface="微软雅黑" panose="020B0503020204020204" pitchFamily="34" charset="-122"/>
                <a:ea typeface="微软雅黑" panose="020B0503020204020204" pitchFamily="34" charset="-122"/>
              </a:rPr>
              <a:t>晶面间距测量（位错影响）</a:t>
            </a: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ABB8F404-4D68-4CF1-A1D1-4545FFCFAAD6}" type="slidenum">
              <a:rPr lang="zh-CN" altLang="en-US" smtClean="0"/>
              <a:pPr/>
              <a:t>16</a:t>
            </a:fld>
            <a:endParaRPr lang="zh-CN" altLang="en-US" dirty="0"/>
          </a:p>
        </p:txBody>
      </p:sp>
      <p:sp>
        <p:nvSpPr>
          <p:cNvPr id="19" name="文本框 4">
            <a:extLst>
              <a:ext uri="{FF2B5EF4-FFF2-40B4-BE49-F238E27FC236}">
                <a16:creationId xmlns:a16="http://schemas.microsoft.com/office/drawing/2014/main" id="{8C957F71-D42A-2206-865E-3075C72F634B}"/>
              </a:ext>
            </a:extLst>
          </p:cNvPr>
          <p:cNvSpPr txBox="1"/>
          <p:nvPr/>
        </p:nvSpPr>
        <p:spPr>
          <a:xfrm>
            <a:off x="4358641" y="3194366"/>
            <a:ext cx="2682239" cy="1477328"/>
          </a:xfrm>
          <a:prstGeom prst="rect">
            <a:avLst/>
          </a:prstGeom>
          <a:noFill/>
        </p:spPr>
        <p:txBody>
          <a:bodyPr wrap="square" rtlCol="0">
            <a:spAutoFit/>
          </a:bodyPr>
          <a:lstStyle/>
          <a:p>
            <a:r>
              <a:rPr lang="zh-CN" altLang="en-US" dirty="0"/>
              <a:t>在大多数情况下，由于位错及扫描的不稳定等因素存在，会使得结果变得难以辨认，很难确定其晶面间距。</a:t>
            </a:r>
          </a:p>
        </p:txBody>
      </p:sp>
      <p:pic>
        <p:nvPicPr>
          <p:cNvPr id="4" name="Picture 3">
            <a:extLst>
              <a:ext uri="{FF2B5EF4-FFF2-40B4-BE49-F238E27FC236}">
                <a16:creationId xmlns:a16="http://schemas.microsoft.com/office/drawing/2014/main" id="{44D5D523-B125-D208-3183-8BCBD6A72D73}"/>
              </a:ext>
            </a:extLst>
          </p:cNvPr>
          <p:cNvPicPr>
            <a:picLocks noChangeAspect="1"/>
          </p:cNvPicPr>
          <p:nvPr/>
        </p:nvPicPr>
        <p:blipFill>
          <a:blip r:embed="rId2"/>
          <a:stretch>
            <a:fillRect/>
          </a:stretch>
        </p:blipFill>
        <p:spPr>
          <a:xfrm>
            <a:off x="1198619" y="962978"/>
            <a:ext cx="4215501" cy="4215501"/>
          </a:xfrm>
          <a:prstGeom prst="rect">
            <a:avLst/>
          </a:prstGeom>
        </p:spPr>
      </p:pic>
      <p:pic>
        <p:nvPicPr>
          <p:cNvPr id="8" name="Picture 7">
            <a:extLst>
              <a:ext uri="{FF2B5EF4-FFF2-40B4-BE49-F238E27FC236}">
                <a16:creationId xmlns:a16="http://schemas.microsoft.com/office/drawing/2014/main" id="{293F7904-FA84-1FFC-3494-3ACF7C8369C0}"/>
              </a:ext>
            </a:extLst>
          </p:cNvPr>
          <p:cNvPicPr>
            <a:picLocks noChangeAspect="1"/>
          </p:cNvPicPr>
          <p:nvPr/>
        </p:nvPicPr>
        <p:blipFill>
          <a:blip r:embed="rId3"/>
          <a:stretch>
            <a:fillRect/>
          </a:stretch>
        </p:blipFill>
        <p:spPr>
          <a:xfrm>
            <a:off x="7326256" y="1270317"/>
            <a:ext cx="3667125" cy="3667125"/>
          </a:xfrm>
          <a:prstGeom prst="rect">
            <a:avLst/>
          </a:prstGeom>
        </p:spPr>
      </p:pic>
      <p:sp>
        <p:nvSpPr>
          <p:cNvPr id="9" name="Arrow: Right 8">
            <a:extLst>
              <a:ext uri="{FF2B5EF4-FFF2-40B4-BE49-F238E27FC236}">
                <a16:creationId xmlns:a16="http://schemas.microsoft.com/office/drawing/2014/main" id="{F4F06241-7298-FF4B-AEC3-6A9C53B96F05}"/>
              </a:ext>
            </a:extLst>
          </p:cNvPr>
          <p:cNvSpPr/>
          <p:nvPr/>
        </p:nvSpPr>
        <p:spPr>
          <a:xfrm>
            <a:off x="4267200" y="1971040"/>
            <a:ext cx="2804160" cy="1016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Arrow: Right 13">
            <a:extLst>
              <a:ext uri="{FF2B5EF4-FFF2-40B4-BE49-F238E27FC236}">
                <a16:creationId xmlns:a16="http://schemas.microsoft.com/office/drawing/2014/main" id="{07EDF66A-4ED7-B553-583A-CE1BFEA43F9C}"/>
              </a:ext>
            </a:extLst>
          </p:cNvPr>
          <p:cNvSpPr/>
          <p:nvPr/>
        </p:nvSpPr>
        <p:spPr>
          <a:xfrm>
            <a:off x="4267200" y="4879021"/>
            <a:ext cx="2954332" cy="10160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Picture 22">
            <a:extLst>
              <a:ext uri="{FF2B5EF4-FFF2-40B4-BE49-F238E27FC236}">
                <a16:creationId xmlns:a16="http://schemas.microsoft.com/office/drawing/2014/main" id="{191D89C4-3474-D1C3-DF17-061EE21D87B0}"/>
              </a:ext>
            </a:extLst>
          </p:cNvPr>
          <p:cNvPicPr>
            <a:picLocks noChangeAspect="1"/>
          </p:cNvPicPr>
          <p:nvPr/>
        </p:nvPicPr>
        <p:blipFill>
          <a:blip r:embed="rId4"/>
          <a:stretch>
            <a:fillRect/>
          </a:stretch>
        </p:blipFill>
        <p:spPr>
          <a:xfrm>
            <a:off x="1153690" y="3884243"/>
            <a:ext cx="4368801" cy="4368801"/>
          </a:xfrm>
          <a:prstGeom prst="rect">
            <a:avLst/>
          </a:prstGeom>
        </p:spPr>
      </p:pic>
      <p:pic>
        <p:nvPicPr>
          <p:cNvPr id="26" name="Picture 25">
            <a:extLst>
              <a:ext uri="{FF2B5EF4-FFF2-40B4-BE49-F238E27FC236}">
                <a16:creationId xmlns:a16="http://schemas.microsoft.com/office/drawing/2014/main" id="{8CEE7731-985D-49BB-DF05-F67C05A825AA}"/>
              </a:ext>
            </a:extLst>
          </p:cNvPr>
          <p:cNvPicPr>
            <a:picLocks noChangeAspect="1"/>
          </p:cNvPicPr>
          <p:nvPr/>
        </p:nvPicPr>
        <p:blipFill>
          <a:blip r:embed="rId5"/>
          <a:stretch>
            <a:fillRect/>
          </a:stretch>
        </p:blipFill>
        <p:spPr>
          <a:xfrm>
            <a:off x="7325992" y="4235080"/>
            <a:ext cx="3667125" cy="3667125"/>
          </a:xfrm>
          <a:prstGeom prst="rect">
            <a:avLst/>
          </a:prstGeom>
        </p:spPr>
      </p:pic>
      <p:sp>
        <p:nvSpPr>
          <p:cNvPr id="27" name="Frame 26">
            <a:extLst>
              <a:ext uri="{FF2B5EF4-FFF2-40B4-BE49-F238E27FC236}">
                <a16:creationId xmlns:a16="http://schemas.microsoft.com/office/drawing/2014/main" id="{EF68D7B1-01E5-A3AE-C59B-A2C7D7B04B83}"/>
              </a:ext>
            </a:extLst>
          </p:cNvPr>
          <p:cNvSpPr/>
          <p:nvPr/>
        </p:nvSpPr>
        <p:spPr>
          <a:xfrm>
            <a:off x="2733040" y="2052320"/>
            <a:ext cx="731520" cy="70104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Frame 28">
            <a:extLst>
              <a:ext uri="{FF2B5EF4-FFF2-40B4-BE49-F238E27FC236}">
                <a16:creationId xmlns:a16="http://schemas.microsoft.com/office/drawing/2014/main" id="{4E25790B-DB85-C480-3083-15756EBCBBB4}"/>
              </a:ext>
            </a:extLst>
          </p:cNvPr>
          <p:cNvSpPr/>
          <p:nvPr/>
        </p:nvSpPr>
        <p:spPr>
          <a:xfrm>
            <a:off x="1341120" y="4399280"/>
            <a:ext cx="711200" cy="68072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Rectangle 4">
            <a:extLst>
              <a:ext uri="{FF2B5EF4-FFF2-40B4-BE49-F238E27FC236}">
                <a16:creationId xmlns:a16="http://schemas.microsoft.com/office/drawing/2014/main" id="{9FB4AA75-68F9-7B2E-0D74-7B6614C1BE6D}"/>
              </a:ext>
            </a:extLst>
          </p:cNvPr>
          <p:cNvSpPr/>
          <p:nvPr/>
        </p:nvSpPr>
        <p:spPr>
          <a:xfrm>
            <a:off x="10171578" y="1874643"/>
            <a:ext cx="1620520" cy="118986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晶格已经完全变形看不出来周期性结构</a:t>
            </a:r>
          </a:p>
        </p:txBody>
      </p:sp>
      <p:sp>
        <p:nvSpPr>
          <p:cNvPr id="16" name="Rectangle 15">
            <a:extLst>
              <a:ext uri="{FF2B5EF4-FFF2-40B4-BE49-F238E27FC236}">
                <a16:creationId xmlns:a16="http://schemas.microsoft.com/office/drawing/2014/main" id="{DEB1C177-B8C7-E93E-0684-A9760B2BBB1B}"/>
              </a:ext>
            </a:extLst>
          </p:cNvPr>
          <p:cNvSpPr/>
          <p:nvPr/>
        </p:nvSpPr>
        <p:spPr>
          <a:xfrm>
            <a:off x="10171578" y="4669595"/>
            <a:ext cx="1620520" cy="118986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刃位错影响导致部分区域模糊不清</a:t>
            </a:r>
          </a:p>
        </p:txBody>
      </p:sp>
    </p:spTree>
    <p:extLst>
      <p:ext uri="{BB962C8B-B14F-4D97-AF65-F5344CB8AC3E}">
        <p14:creationId xmlns:p14="http://schemas.microsoft.com/office/powerpoint/2010/main" val="76716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502868" y="356911"/>
            <a:ext cx="111862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a:latin typeface="微软雅黑" panose="020B0503020204020204" pitchFamily="34" charset="-122"/>
                <a:ea typeface="微软雅黑" panose="020B0503020204020204" pitchFamily="34" charset="-122"/>
              </a:rPr>
              <a:t>STEM——</a:t>
            </a:r>
            <a:r>
              <a:rPr lang="zh-CN" altLang="en-US" sz="2800" b="1" dirty="0">
                <a:latin typeface="微软雅黑" panose="020B0503020204020204" pitchFamily="34" charset="-122"/>
                <a:ea typeface="微软雅黑" panose="020B0503020204020204" pitchFamily="34" charset="-122"/>
              </a:rPr>
              <a:t>晶面间距测量（位错影响）</a:t>
            </a: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ABB8F404-4D68-4CF1-A1D1-4545FFCFAAD6}" type="slidenum">
              <a:rPr lang="zh-CN" altLang="en-US" smtClean="0"/>
              <a:pPr/>
              <a:t>17</a:t>
            </a:fld>
            <a:endParaRPr lang="zh-CN" altLang="en-US" dirty="0"/>
          </a:p>
        </p:txBody>
      </p:sp>
      <p:sp>
        <p:nvSpPr>
          <p:cNvPr id="9" name="Arrow: Right 8">
            <a:extLst>
              <a:ext uri="{FF2B5EF4-FFF2-40B4-BE49-F238E27FC236}">
                <a16:creationId xmlns:a16="http://schemas.microsoft.com/office/drawing/2014/main" id="{F4F06241-7298-FF4B-AEC3-6A9C53B96F05}"/>
              </a:ext>
            </a:extLst>
          </p:cNvPr>
          <p:cNvSpPr/>
          <p:nvPr/>
        </p:nvSpPr>
        <p:spPr>
          <a:xfrm>
            <a:off x="4267200" y="1971040"/>
            <a:ext cx="2804160" cy="1016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Arrow: Right 13">
            <a:extLst>
              <a:ext uri="{FF2B5EF4-FFF2-40B4-BE49-F238E27FC236}">
                <a16:creationId xmlns:a16="http://schemas.microsoft.com/office/drawing/2014/main" id="{07EDF66A-4ED7-B553-583A-CE1BFEA43F9C}"/>
              </a:ext>
            </a:extLst>
          </p:cNvPr>
          <p:cNvSpPr/>
          <p:nvPr/>
        </p:nvSpPr>
        <p:spPr>
          <a:xfrm>
            <a:off x="4267200" y="4879021"/>
            <a:ext cx="2954332" cy="10160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Picture 4">
            <a:extLst>
              <a:ext uri="{FF2B5EF4-FFF2-40B4-BE49-F238E27FC236}">
                <a16:creationId xmlns:a16="http://schemas.microsoft.com/office/drawing/2014/main" id="{CDBBEA97-FD4E-9CAC-D621-9392E5206589}"/>
              </a:ext>
            </a:extLst>
          </p:cNvPr>
          <p:cNvPicPr>
            <a:picLocks noChangeAspect="1"/>
          </p:cNvPicPr>
          <p:nvPr/>
        </p:nvPicPr>
        <p:blipFill>
          <a:blip r:embed="rId2"/>
          <a:stretch>
            <a:fillRect/>
          </a:stretch>
        </p:blipFill>
        <p:spPr>
          <a:xfrm>
            <a:off x="1153689" y="855663"/>
            <a:ext cx="4511293" cy="4511293"/>
          </a:xfrm>
          <a:prstGeom prst="rect">
            <a:avLst/>
          </a:prstGeom>
        </p:spPr>
      </p:pic>
      <p:pic>
        <p:nvPicPr>
          <p:cNvPr id="7" name="Picture 6">
            <a:extLst>
              <a:ext uri="{FF2B5EF4-FFF2-40B4-BE49-F238E27FC236}">
                <a16:creationId xmlns:a16="http://schemas.microsoft.com/office/drawing/2014/main" id="{076F423F-77F1-74FD-CEEC-8C4CF9BB5E3C}"/>
              </a:ext>
            </a:extLst>
          </p:cNvPr>
          <p:cNvPicPr>
            <a:picLocks noChangeAspect="1"/>
          </p:cNvPicPr>
          <p:nvPr/>
        </p:nvPicPr>
        <p:blipFill>
          <a:blip r:embed="rId3"/>
          <a:stretch>
            <a:fillRect/>
          </a:stretch>
        </p:blipFill>
        <p:spPr>
          <a:xfrm>
            <a:off x="7272174" y="1011750"/>
            <a:ext cx="3667125" cy="3667125"/>
          </a:xfrm>
          <a:prstGeom prst="rect">
            <a:avLst/>
          </a:prstGeom>
        </p:spPr>
      </p:pic>
      <p:pic>
        <p:nvPicPr>
          <p:cNvPr id="12" name="Picture 11">
            <a:extLst>
              <a:ext uri="{FF2B5EF4-FFF2-40B4-BE49-F238E27FC236}">
                <a16:creationId xmlns:a16="http://schemas.microsoft.com/office/drawing/2014/main" id="{5F274E5A-69D2-602C-4197-1684964E0E39}"/>
              </a:ext>
            </a:extLst>
          </p:cNvPr>
          <p:cNvPicPr>
            <a:picLocks noChangeAspect="1"/>
          </p:cNvPicPr>
          <p:nvPr/>
        </p:nvPicPr>
        <p:blipFill>
          <a:blip r:embed="rId4"/>
          <a:stretch>
            <a:fillRect/>
          </a:stretch>
        </p:blipFill>
        <p:spPr>
          <a:xfrm>
            <a:off x="1160280" y="3870961"/>
            <a:ext cx="4511293" cy="4511293"/>
          </a:xfrm>
          <a:prstGeom prst="rect">
            <a:avLst/>
          </a:prstGeom>
        </p:spPr>
      </p:pic>
      <p:pic>
        <p:nvPicPr>
          <p:cNvPr id="15" name="Picture 14">
            <a:extLst>
              <a:ext uri="{FF2B5EF4-FFF2-40B4-BE49-F238E27FC236}">
                <a16:creationId xmlns:a16="http://schemas.microsoft.com/office/drawing/2014/main" id="{1181A640-1B96-FEDF-6469-3412E6E8C269}"/>
              </a:ext>
            </a:extLst>
          </p:cNvPr>
          <p:cNvPicPr>
            <a:picLocks noChangeAspect="1"/>
          </p:cNvPicPr>
          <p:nvPr/>
        </p:nvPicPr>
        <p:blipFill>
          <a:blip r:embed="rId5"/>
          <a:stretch>
            <a:fillRect/>
          </a:stretch>
        </p:blipFill>
        <p:spPr>
          <a:xfrm>
            <a:off x="7272174" y="4165917"/>
            <a:ext cx="3667125" cy="3667125"/>
          </a:xfrm>
          <a:prstGeom prst="rect">
            <a:avLst/>
          </a:prstGeom>
        </p:spPr>
      </p:pic>
      <p:sp>
        <p:nvSpPr>
          <p:cNvPr id="17" name="Frame 16">
            <a:extLst>
              <a:ext uri="{FF2B5EF4-FFF2-40B4-BE49-F238E27FC236}">
                <a16:creationId xmlns:a16="http://schemas.microsoft.com/office/drawing/2014/main" id="{E28FC7DC-B0F9-93C9-F8DF-56053DE6169B}"/>
              </a:ext>
            </a:extLst>
          </p:cNvPr>
          <p:cNvSpPr/>
          <p:nvPr/>
        </p:nvSpPr>
        <p:spPr>
          <a:xfrm>
            <a:off x="3403600" y="2194560"/>
            <a:ext cx="662786" cy="66040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Frame 17">
            <a:extLst>
              <a:ext uri="{FF2B5EF4-FFF2-40B4-BE49-F238E27FC236}">
                <a16:creationId xmlns:a16="http://schemas.microsoft.com/office/drawing/2014/main" id="{0D492FA7-8EAB-BE2B-9494-FE008AC7BC12}"/>
              </a:ext>
            </a:extLst>
          </p:cNvPr>
          <p:cNvSpPr/>
          <p:nvPr/>
        </p:nvSpPr>
        <p:spPr>
          <a:xfrm>
            <a:off x="2660008" y="5242560"/>
            <a:ext cx="743592" cy="759777"/>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Arrow: Right 10">
            <a:extLst>
              <a:ext uri="{FF2B5EF4-FFF2-40B4-BE49-F238E27FC236}">
                <a16:creationId xmlns:a16="http://schemas.microsoft.com/office/drawing/2014/main" id="{A8EAEFC9-EE28-DB71-D232-626E6EFF5152}"/>
              </a:ext>
            </a:extLst>
          </p:cNvPr>
          <p:cNvSpPr/>
          <p:nvPr/>
        </p:nvSpPr>
        <p:spPr>
          <a:xfrm rot="6421928">
            <a:off x="8515374" y="1426664"/>
            <a:ext cx="1053724" cy="44261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Arrow: Right 19">
            <a:extLst>
              <a:ext uri="{FF2B5EF4-FFF2-40B4-BE49-F238E27FC236}">
                <a16:creationId xmlns:a16="http://schemas.microsoft.com/office/drawing/2014/main" id="{75171F19-6EA5-740E-CE19-745D558D3535}"/>
              </a:ext>
            </a:extLst>
          </p:cNvPr>
          <p:cNvSpPr/>
          <p:nvPr/>
        </p:nvSpPr>
        <p:spPr>
          <a:xfrm rot="15324707">
            <a:off x="8534425" y="2551024"/>
            <a:ext cx="1053724" cy="44261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12">
            <a:extLst>
              <a:ext uri="{FF2B5EF4-FFF2-40B4-BE49-F238E27FC236}">
                <a16:creationId xmlns:a16="http://schemas.microsoft.com/office/drawing/2014/main" id="{EBD33A14-2CE1-AD7E-9636-53EBA645869A}"/>
              </a:ext>
            </a:extLst>
          </p:cNvPr>
          <p:cNvSpPr/>
          <p:nvPr/>
        </p:nvSpPr>
        <p:spPr>
          <a:xfrm>
            <a:off x="7272174" y="2194560"/>
            <a:ext cx="2461106" cy="4571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Rectangle 18">
            <a:extLst>
              <a:ext uri="{FF2B5EF4-FFF2-40B4-BE49-F238E27FC236}">
                <a16:creationId xmlns:a16="http://schemas.microsoft.com/office/drawing/2014/main" id="{3C370197-5550-B019-4900-47C2F6D2A733}"/>
              </a:ext>
            </a:extLst>
          </p:cNvPr>
          <p:cNvSpPr/>
          <p:nvPr/>
        </p:nvSpPr>
        <p:spPr>
          <a:xfrm>
            <a:off x="10171578" y="1874643"/>
            <a:ext cx="1620520" cy="118986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晶轴取向不同带来的双晶界</a:t>
            </a:r>
          </a:p>
        </p:txBody>
      </p:sp>
      <p:sp>
        <p:nvSpPr>
          <p:cNvPr id="21" name="Rectangle 20">
            <a:extLst>
              <a:ext uri="{FF2B5EF4-FFF2-40B4-BE49-F238E27FC236}">
                <a16:creationId xmlns:a16="http://schemas.microsoft.com/office/drawing/2014/main" id="{2125FEA8-D8A5-6859-9C9E-0BD42292A3F5}"/>
              </a:ext>
            </a:extLst>
          </p:cNvPr>
          <p:cNvSpPr/>
          <p:nvPr/>
        </p:nvSpPr>
        <p:spPr>
          <a:xfrm>
            <a:off x="10171578" y="4634645"/>
            <a:ext cx="1620520" cy="118986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可能为原子级别的缺陷</a:t>
            </a:r>
          </a:p>
        </p:txBody>
      </p:sp>
    </p:spTree>
    <p:extLst>
      <p:ext uri="{BB962C8B-B14F-4D97-AF65-F5344CB8AC3E}">
        <p14:creationId xmlns:p14="http://schemas.microsoft.com/office/powerpoint/2010/main" val="3741084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502868" y="319203"/>
            <a:ext cx="111862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EDS Line Scan</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B8F404-4D68-4CF1-A1D1-4545FFCFAAD6}"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pic>
        <p:nvPicPr>
          <p:cNvPr id="5" name="图片 4">
            <a:extLst>
              <a:ext uri="{FF2B5EF4-FFF2-40B4-BE49-F238E27FC236}">
                <a16:creationId xmlns:a16="http://schemas.microsoft.com/office/drawing/2014/main" id="{E6F0BFF6-273D-4C30-A3D3-ACC11712AA14}"/>
              </a:ext>
            </a:extLst>
          </p:cNvPr>
          <p:cNvPicPr>
            <a:picLocks noChangeAspect="1"/>
          </p:cNvPicPr>
          <p:nvPr/>
        </p:nvPicPr>
        <p:blipFill rotWithShape="1">
          <a:blip r:embed="rId2"/>
          <a:srcRect t="4864" r="1229"/>
          <a:stretch/>
        </p:blipFill>
        <p:spPr>
          <a:xfrm>
            <a:off x="7487104" y="1456111"/>
            <a:ext cx="2674258" cy="2557626"/>
          </a:xfrm>
          <a:prstGeom prst="rect">
            <a:avLst/>
          </a:prstGeom>
        </p:spPr>
      </p:pic>
      <p:sp>
        <p:nvSpPr>
          <p:cNvPr id="6" name="文本框 5">
            <a:extLst>
              <a:ext uri="{FF2B5EF4-FFF2-40B4-BE49-F238E27FC236}">
                <a16:creationId xmlns:a16="http://schemas.microsoft.com/office/drawing/2014/main" id="{F8C7E19D-8E53-46A6-B57E-484A9B8E2656}"/>
              </a:ext>
            </a:extLst>
          </p:cNvPr>
          <p:cNvSpPr txBox="1"/>
          <p:nvPr/>
        </p:nvSpPr>
        <p:spPr>
          <a:xfrm>
            <a:off x="963001" y="875126"/>
            <a:ext cx="9198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由线扫描可以看出，</a:t>
            </a:r>
            <a:r>
              <a:rPr kumimoji="0" lang="en-US" altLang="zh-CN" sz="1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Ti</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元素分布与</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Si</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元素分布有明显的界限区别，可据此对薄膜厚度进行大略的估计，得到约为</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125nm</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，同软件测量结果相类似</a:t>
            </a:r>
            <a:r>
              <a:rPr lang="zh-CN" altLang="en-US" dirty="0">
                <a:solidFill>
                  <a:prstClr val="black"/>
                </a:solidFill>
                <a:latin typeface="等线" panose="020F0502020204030204"/>
                <a:ea typeface="等线" panose="02010600030101010101" pitchFamily="2" charset="-122"/>
              </a:rPr>
              <a:t>。</a:t>
            </a: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4" name="Picture 3">
            <a:extLst>
              <a:ext uri="{FF2B5EF4-FFF2-40B4-BE49-F238E27FC236}">
                <a16:creationId xmlns:a16="http://schemas.microsoft.com/office/drawing/2014/main" id="{74CCD032-2EAC-3D4A-DD8C-89A3241E5812}"/>
              </a:ext>
            </a:extLst>
          </p:cNvPr>
          <p:cNvPicPr>
            <a:picLocks noChangeAspect="1"/>
          </p:cNvPicPr>
          <p:nvPr/>
        </p:nvPicPr>
        <p:blipFill rotWithShape="1">
          <a:blip r:embed="rId3">
            <a:extLst>
              <a:ext uri="{28A0092B-C50C-407E-A947-70E740481C1C}">
                <a14:useLocalDpi xmlns:a14="http://schemas.microsoft.com/office/drawing/2010/main" val="0"/>
              </a:ext>
            </a:extLst>
          </a:blip>
          <a:srcRect t="7294" r="7032"/>
          <a:stretch/>
        </p:blipFill>
        <p:spPr>
          <a:xfrm>
            <a:off x="290286" y="1979249"/>
            <a:ext cx="5440685" cy="4068975"/>
          </a:xfrm>
          <a:prstGeom prst="rect">
            <a:avLst/>
          </a:prstGeom>
        </p:spPr>
      </p:pic>
      <p:pic>
        <p:nvPicPr>
          <p:cNvPr id="9" name="Picture 8">
            <a:extLst>
              <a:ext uri="{FF2B5EF4-FFF2-40B4-BE49-F238E27FC236}">
                <a16:creationId xmlns:a16="http://schemas.microsoft.com/office/drawing/2014/main" id="{A9701967-59F5-11FD-B16C-F2A21730B733}"/>
              </a:ext>
            </a:extLst>
          </p:cNvPr>
          <p:cNvPicPr>
            <a:picLocks noChangeAspect="1"/>
          </p:cNvPicPr>
          <p:nvPr/>
        </p:nvPicPr>
        <p:blipFill>
          <a:blip r:embed="rId4"/>
          <a:stretch>
            <a:fillRect/>
          </a:stretch>
        </p:blipFill>
        <p:spPr>
          <a:xfrm>
            <a:off x="6087147" y="4228749"/>
            <a:ext cx="4318055" cy="2281447"/>
          </a:xfrm>
          <a:prstGeom prst="rect">
            <a:avLst/>
          </a:prstGeom>
        </p:spPr>
      </p:pic>
    </p:spTree>
    <p:extLst>
      <p:ext uri="{BB962C8B-B14F-4D97-AF65-F5344CB8AC3E}">
        <p14:creationId xmlns:p14="http://schemas.microsoft.com/office/powerpoint/2010/main" val="1833907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502868" y="319203"/>
            <a:ext cx="111862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EDS Line Scan</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B8F404-4D68-4CF1-A1D1-4545FFCFAAD6}"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pic>
        <p:nvPicPr>
          <p:cNvPr id="4" name="Picture 3">
            <a:extLst>
              <a:ext uri="{FF2B5EF4-FFF2-40B4-BE49-F238E27FC236}">
                <a16:creationId xmlns:a16="http://schemas.microsoft.com/office/drawing/2014/main" id="{74CCD032-2EAC-3D4A-DD8C-89A3241E5812}"/>
              </a:ext>
            </a:extLst>
          </p:cNvPr>
          <p:cNvPicPr>
            <a:picLocks noChangeAspect="1"/>
          </p:cNvPicPr>
          <p:nvPr/>
        </p:nvPicPr>
        <p:blipFill rotWithShape="1">
          <a:blip r:embed="rId2">
            <a:extLst>
              <a:ext uri="{28A0092B-C50C-407E-A947-70E740481C1C}">
                <a14:useLocalDpi xmlns:a14="http://schemas.microsoft.com/office/drawing/2010/main" val="0"/>
              </a:ext>
            </a:extLst>
          </a:blip>
          <a:srcRect t="9816" r="3344"/>
          <a:stretch/>
        </p:blipFill>
        <p:spPr>
          <a:xfrm>
            <a:off x="145143" y="1015675"/>
            <a:ext cx="4704092" cy="3291840"/>
          </a:xfrm>
          <a:prstGeom prst="rect">
            <a:avLst/>
          </a:prstGeom>
        </p:spPr>
      </p:pic>
      <p:pic>
        <p:nvPicPr>
          <p:cNvPr id="7" name="Picture 6">
            <a:extLst>
              <a:ext uri="{FF2B5EF4-FFF2-40B4-BE49-F238E27FC236}">
                <a16:creationId xmlns:a16="http://schemas.microsoft.com/office/drawing/2014/main" id="{B48B18B8-038B-B869-E696-8D030776915C}"/>
              </a:ext>
            </a:extLst>
          </p:cNvPr>
          <p:cNvPicPr>
            <a:picLocks noChangeAspect="1"/>
          </p:cNvPicPr>
          <p:nvPr/>
        </p:nvPicPr>
        <p:blipFill>
          <a:blip r:embed="rId3"/>
          <a:stretch>
            <a:fillRect/>
          </a:stretch>
        </p:blipFill>
        <p:spPr>
          <a:xfrm>
            <a:off x="5393469" y="1178559"/>
            <a:ext cx="5672970" cy="2966071"/>
          </a:xfrm>
          <a:prstGeom prst="rect">
            <a:avLst/>
          </a:prstGeom>
        </p:spPr>
      </p:pic>
      <mc:AlternateContent xmlns:mc="http://schemas.openxmlformats.org/markup-compatibility/2006">
        <mc:Choice xmlns:a14="http://schemas.microsoft.com/office/drawing/2010/main" Requires="a14">
          <p:sp>
            <p:nvSpPr>
              <p:cNvPr id="8" name="文本框 5">
                <a:extLst>
                  <a:ext uri="{FF2B5EF4-FFF2-40B4-BE49-F238E27FC236}">
                    <a16:creationId xmlns:a16="http://schemas.microsoft.com/office/drawing/2014/main" id="{C33A95A4-4760-14DB-E0C4-2E4804E86B25}"/>
                  </a:ext>
                </a:extLst>
              </p:cNvPr>
              <p:cNvSpPr txBox="1"/>
              <p:nvPr/>
            </p:nvSpPr>
            <p:spPr>
              <a:xfrm>
                <a:off x="502868" y="4435941"/>
                <a:ext cx="10563571"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prstClr val="black"/>
                    </a:solidFill>
                    <a:latin typeface="等线" panose="020F0502020204030204"/>
                    <a:ea typeface="等线" panose="02010600030101010101" pitchFamily="2" charset="-122"/>
                  </a:rPr>
                  <a:t>由图像可以看出，与之前</a:t>
                </a:r>
                <a:r>
                  <a:rPr lang="en-US" altLang="zh-CN" dirty="0">
                    <a:solidFill>
                      <a:prstClr val="black"/>
                    </a:solidFill>
                    <a:latin typeface="等线" panose="020F0502020204030204"/>
                    <a:ea typeface="等线" panose="02010600030101010101" pitchFamily="2" charset="-122"/>
                  </a:rPr>
                  <a:t>TEM</a:t>
                </a:r>
                <a:r>
                  <a:rPr lang="zh-CN" altLang="en-US" dirty="0">
                    <a:solidFill>
                      <a:prstClr val="black"/>
                    </a:solidFill>
                    <a:latin typeface="等线" panose="020F0502020204030204"/>
                    <a:ea typeface="等线" panose="02010600030101010101" pitchFamily="2" charset="-122"/>
                  </a:rPr>
                  <a:t>扫描结果一致，在靠近界面处</a:t>
                </a:r>
                <a:r>
                  <a:rPr lang="en-US" altLang="zh-CN" dirty="0" err="1">
                    <a:solidFill>
                      <a:prstClr val="black"/>
                    </a:solidFill>
                    <a:latin typeface="等线" panose="020F0502020204030204"/>
                    <a:ea typeface="等线" panose="02010600030101010101" pitchFamily="2" charset="-122"/>
                  </a:rPr>
                  <a:t>Ti</a:t>
                </a:r>
                <a:r>
                  <a:rPr lang="zh-CN" altLang="en-US" dirty="0">
                    <a:solidFill>
                      <a:prstClr val="black"/>
                    </a:solidFill>
                    <a:latin typeface="等线" panose="020F0502020204030204"/>
                    <a:ea typeface="等线" panose="02010600030101010101" pitchFamily="2" charset="-122"/>
                  </a:rPr>
                  <a:t>元素强度变小，这也适用于</a:t>
                </a:r>
                <a:r>
                  <a:rPr lang="en-US" altLang="zh-CN" dirty="0">
                    <a:solidFill>
                      <a:prstClr val="black"/>
                    </a:solidFill>
                    <a:latin typeface="等线" panose="020F0502020204030204"/>
                    <a:ea typeface="等线" panose="02010600030101010101" pitchFamily="2" charset="-122"/>
                  </a:rPr>
                  <a:t>Si</a:t>
                </a:r>
                <a:r>
                  <a:rPr lang="zh-CN" altLang="en-US" dirty="0">
                    <a:solidFill>
                      <a:prstClr val="black"/>
                    </a:solidFill>
                    <a:latin typeface="等线" panose="020F0502020204030204"/>
                    <a:ea typeface="等线" panose="02010600030101010101" pitchFamily="2" charset="-122"/>
                  </a:rPr>
                  <a:t>元素，而从右图</a:t>
                </a:r>
                <a:r>
                  <a:rPr lang="en-US" altLang="zh-CN" dirty="0">
                    <a:solidFill>
                      <a:prstClr val="black"/>
                    </a:solidFill>
                    <a:latin typeface="等线" panose="020F0502020204030204"/>
                    <a:ea typeface="等线" panose="02010600030101010101" pitchFamily="2" charset="-122"/>
                  </a:rPr>
                  <a:t>N</a:t>
                </a:r>
                <a:r>
                  <a:rPr lang="zh-CN" altLang="en-US" dirty="0">
                    <a:solidFill>
                      <a:prstClr val="black"/>
                    </a:solidFill>
                    <a:latin typeface="等线" panose="020F0502020204030204"/>
                    <a:ea typeface="等线" panose="02010600030101010101" pitchFamily="2" charset="-122"/>
                  </a:rPr>
                  <a:t>元素在</a:t>
                </a:r>
                <a:r>
                  <a:rPr lang="en-US" altLang="zh-CN" dirty="0">
                    <a:solidFill>
                      <a:prstClr val="black"/>
                    </a:solidFill>
                    <a:latin typeface="等线" panose="020F0502020204030204"/>
                    <a:ea typeface="等线" panose="02010600030101010101" pitchFamily="2" charset="-122"/>
                  </a:rPr>
                  <a:t>Si</a:t>
                </a:r>
                <a:r>
                  <a:rPr lang="zh-CN" altLang="en-US" dirty="0">
                    <a:solidFill>
                      <a:prstClr val="black"/>
                    </a:solidFill>
                    <a:latin typeface="等线" panose="020F0502020204030204"/>
                    <a:ea typeface="等线" panose="02010600030101010101" pitchFamily="2" charset="-122"/>
                  </a:rPr>
                  <a:t>衬底仍有一定分布表明，可能是由于形成了</a:t>
                </a:r>
                <a14:m>
                  <m:oMath xmlns:m="http://schemas.openxmlformats.org/officeDocument/2006/math">
                    <m:sSub>
                      <m:sSubPr>
                        <m:ctrlPr>
                          <a:rPr lang="en-US" altLang="zh-CN" smtClean="0">
                            <a:solidFill>
                              <a:prstClr val="black"/>
                            </a:solidFill>
                            <a:latin typeface="Cambria Math" panose="02040503050406030204" pitchFamily="18" charset="0"/>
                            <a:ea typeface="等线" panose="02010600030101010101" pitchFamily="2" charset="-122"/>
                          </a:rPr>
                        </m:ctrlPr>
                      </m:sSubPr>
                      <m:e>
                        <m:sSub>
                          <m:sSubPr>
                            <m:ctrlPr>
                              <a:rPr lang="en-US" altLang="zh-CN" smtClean="0">
                                <a:solidFill>
                                  <a:prstClr val="black"/>
                                </a:solidFill>
                                <a:latin typeface="Cambria Math" panose="02040503050406030204" pitchFamily="18" charset="0"/>
                                <a:ea typeface="等线" panose="02010600030101010101" pitchFamily="2" charset="-122"/>
                              </a:rPr>
                            </m:ctrlPr>
                          </m:sSubPr>
                          <m:e>
                            <m:r>
                              <m:rPr>
                                <m:sty m:val="p"/>
                              </m:rPr>
                              <a:rPr lang="en-US" altLang="zh-CN" b="0" i="0" smtClean="0">
                                <a:solidFill>
                                  <a:prstClr val="black"/>
                                </a:solidFill>
                                <a:latin typeface="Cambria Math" panose="02040503050406030204" pitchFamily="18" charset="0"/>
                                <a:ea typeface="等线" panose="02010600030101010101" pitchFamily="2" charset="-122"/>
                              </a:rPr>
                              <m:t>Si</m:t>
                            </m:r>
                          </m:e>
                          <m:sub>
                            <m:r>
                              <a:rPr lang="en-US" altLang="zh-CN" b="0" i="0" smtClean="0">
                                <a:solidFill>
                                  <a:prstClr val="black"/>
                                </a:solidFill>
                                <a:latin typeface="Cambria Math" panose="02040503050406030204" pitchFamily="18" charset="0"/>
                                <a:ea typeface="等线" panose="02010600030101010101" pitchFamily="2" charset="-122"/>
                              </a:rPr>
                              <m:t>3</m:t>
                            </m:r>
                          </m:sub>
                        </m:sSub>
                        <m:r>
                          <m:rPr>
                            <m:sty m:val="p"/>
                          </m:rPr>
                          <a:rPr lang="en-US" altLang="zh-CN" b="0" i="0" smtClean="0">
                            <a:solidFill>
                              <a:prstClr val="black"/>
                            </a:solidFill>
                            <a:latin typeface="Cambria Math" panose="02040503050406030204" pitchFamily="18" charset="0"/>
                            <a:ea typeface="等线" panose="02010600030101010101" pitchFamily="2" charset="-122"/>
                          </a:rPr>
                          <m:t>N</m:t>
                        </m:r>
                      </m:e>
                      <m:sub>
                        <m:r>
                          <a:rPr lang="en-US" altLang="zh-CN" b="0" i="0" smtClean="0">
                            <a:solidFill>
                              <a:prstClr val="black"/>
                            </a:solidFill>
                            <a:latin typeface="Cambria Math" panose="02040503050406030204" pitchFamily="18" charset="0"/>
                            <a:ea typeface="等线" panose="02010600030101010101" pitchFamily="2" charset="-122"/>
                          </a:rPr>
                          <m:t>4</m:t>
                        </m:r>
                      </m:sub>
                    </m:sSub>
                  </m:oMath>
                </a14:m>
                <a:r>
                  <a:rPr kumimoji="0" lang="zh-CN" altLang="en-US" sz="1800" b="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rPr>
                  <a:t>，从而导致出现晶格缺陷造成电子散射角变大与吸收增强，进而造成了</a:t>
                </a:r>
                <a:r>
                  <a:rPr kumimoji="0" lang="en-US" altLang="zh-CN" sz="1800" b="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rPr>
                  <a:t>Si</a:t>
                </a:r>
                <a:r>
                  <a:rPr kumimoji="0" lang="zh-CN" altLang="en-US" sz="1800" b="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rPr>
                  <a:t>的探测强度变小。</a:t>
                </a:r>
                <a:endParaRPr kumimoji="0" lang="en-US" altLang="zh-CN" sz="1800" b="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rPr>
                  <a:t>而对于</a:t>
                </a:r>
                <a:r>
                  <a:rPr kumimoji="0" lang="en-US" altLang="zh-CN" sz="1800" b="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rPr>
                  <a:t>Ti</a:t>
                </a:r>
                <a:r>
                  <a:rPr kumimoji="0" lang="zh-CN" altLang="en-US" sz="1800" b="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rPr>
                  <a:t>元素而言也同理，另一方面我们注意到对于</a:t>
                </a:r>
                <a:r>
                  <a:rPr kumimoji="0" lang="en-US" altLang="zh-CN" sz="1800" b="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rPr>
                  <a:t>L</a:t>
                </a:r>
                <a:r>
                  <a:rPr kumimoji="0" lang="zh-CN" altLang="en-US" sz="1800" b="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rPr>
                  <a:t>层激发电子探测的</a:t>
                </a:r>
                <a:r>
                  <a:rPr kumimoji="0" lang="en-US" altLang="zh-CN" sz="1800" b="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rPr>
                  <a:t>Ti</a:t>
                </a:r>
                <a:r>
                  <a:rPr kumimoji="0" lang="zh-CN" altLang="en-US" sz="1800" b="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rPr>
                  <a:t>元素，在</a:t>
                </a:r>
                <a:r>
                  <a:rPr kumimoji="0" lang="en-US" altLang="zh-CN" sz="1800" b="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rPr>
                  <a:t>TiN</a:t>
                </a:r>
                <a:r>
                  <a:rPr kumimoji="0" lang="zh-CN" altLang="en-US" sz="1800" b="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rPr>
                  <a:t>薄膜厚度内并没有太大变化，说明应该只是能非弹性散射电子激发</a:t>
                </a:r>
                <a:r>
                  <a:rPr kumimoji="0" lang="en-US" altLang="zh-CN" sz="1800" b="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rPr>
                  <a:t>K</a:t>
                </a:r>
                <a:r>
                  <a:rPr kumimoji="0" lang="zh-CN" altLang="en-US" sz="1800" b="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rPr>
                  <a:t>层电子变少了（散射电子能量消耗不足以激发</a:t>
                </a:r>
                <a:r>
                  <a:rPr kumimoji="0" lang="en-US" altLang="zh-CN" sz="1800" b="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rPr>
                  <a:t>K</a:t>
                </a:r>
                <a:r>
                  <a:rPr kumimoji="0" lang="zh-CN" altLang="en-US" sz="1800" b="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rPr>
                  <a:t>层电子），但是其散射电子能量仍然可以激发</a:t>
                </a:r>
                <a:r>
                  <a:rPr kumimoji="0" lang="en-US" altLang="zh-CN" sz="1800" b="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rPr>
                  <a:t>L</a:t>
                </a:r>
                <a:r>
                  <a:rPr kumimoji="0" lang="zh-CN" altLang="en-US" sz="1800" b="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rPr>
                  <a:t>层电子，这也更加佐证了探测强度变低是由于电子散射的缘故。</a:t>
                </a:r>
                <a:endParaRPr kumimoji="0" lang="en-US" altLang="zh-CN" sz="1800" b="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endParaRPr>
              </a:p>
            </p:txBody>
          </p:sp>
        </mc:Choice>
        <mc:Fallback>
          <p:sp>
            <p:nvSpPr>
              <p:cNvPr id="8" name="文本框 5">
                <a:extLst>
                  <a:ext uri="{FF2B5EF4-FFF2-40B4-BE49-F238E27FC236}">
                    <a16:creationId xmlns:a16="http://schemas.microsoft.com/office/drawing/2014/main" id="{C33A95A4-4760-14DB-E0C4-2E4804E86B25}"/>
                  </a:ext>
                </a:extLst>
              </p:cNvPr>
              <p:cNvSpPr txBox="1">
                <a:spLocks noRot="1" noChangeAspect="1" noMove="1" noResize="1" noEditPoints="1" noAdjustHandles="1" noChangeArrowheads="1" noChangeShapeType="1" noTextEdit="1"/>
              </p:cNvSpPr>
              <p:nvPr/>
            </p:nvSpPr>
            <p:spPr>
              <a:xfrm>
                <a:off x="502868" y="4435941"/>
                <a:ext cx="10563571" cy="2031325"/>
              </a:xfrm>
              <a:prstGeom prst="rect">
                <a:avLst/>
              </a:prstGeom>
              <a:blipFill>
                <a:blip r:embed="rId4"/>
                <a:stretch>
                  <a:fillRect l="-462" t="-1802" r="-519" b="-39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9683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502868" y="356911"/>
            <a:ext cx="111862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透射电子显微镜（</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Transmission electron microscope</a:t>
            </a:r>
            <a:r>
              <a:rPr lang="zh-CN" altLang="en-US" sz="2400" b="1" dirty="0">
                <a:solidFill>
                  <a:prstClr val="black"/>
                </a:solidFill>
                <a:latin typeface="微软雅黑" panose="020B0503020204020204" pitchFamily="34" charset="-122"/>
                <a:ea typeface="微软雅黑" panose="020B0503020204020204" pitchFamily="34" charset="-122"/>
              </a:rPr>
              <a:t>，</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TEM</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B8F404-4D68-4CF1-A1D1-4545FFCFAAD6}"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9" name="矩形 8">
            <a:extLst>
              <a:ext uri="{FF2B5EF4-FFF2-40B4-BE49-F238E27FC236}">
                <a16:creationId xmlns:a16="http://schemas.microsoft.com/office/drawing/2014/main" id="{26FE5352-3BDE-4B62-ACA1-2B5230CAEB0C}"/>
              </a:ext>
            </a:extLst>
          </p:cNvPr>
          <p:cNvSpPr/>
          <p:nvPr/>
        </p:nvSpPr>
        <p:spPr>
          <a:xfrm>
            <a:off x="290286" y="985834"/>
            <a:ext cx="8606186" cy="563231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简称透射电镜，是把经加速和聚集的电子束投射到非常薄的样品上，电子与样品中的原子碰撞而改变方向，从而产生立体角散射。散射角的大小与样品的密度、厚度相关，因此可以形成明暗不同的影像，影像将在放大、聚焦后在成像器件上显示出来。</a:t>
            </a:r>
            <a:endParaRPr kumimoji="0" lang="en-US" altLang="zh-CN"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a:t>
            </a:r>
            <a:r>
              <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由于电子的德布罗意波长非常短，透射电子显微镜的分辨率比光学显微镜高的很多，可以达到</a:t>
            </a:r>
            <a:r>
              <a:rPr kumimoji="0" lang="en-US" altLang="zh-CN"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0.1</a:t>
            </a:r>
            <a:r>
              <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en-US" altLang="zh-CN"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0.2nm</a:t>
            </a:r>
            <a:r>
              <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，放大倍数为几万～百万倍。因此，使用透射电子显微镜可以用于观察样品的精细结构，甚至可以用于观察仅仅一列原子的结构，比光学显微镜所能够观察到的最小的结构小数万倍。  </a:t>
            </a:r>
            <a:r>
              <a:rPr kumimoji="0" lang="en-US" altLang="zh-CN"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电子德布罗意波长：</a:t>
            </a:r>
            <a:endParaRPr kumimoji="0" lang="en-US" altLang="zh-CN"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000" dirty="0">
              <a:solidFill>
                <a:prstClr val="black"/>
              </a:solidFill>
              <a:latin typeface="等线" panose="020F0502020204030204"/>
              <a:ea typeface="等线"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a:t>
            </a:r>
            <a:r>
              <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在放大倍数较低的时候，</a:t>
            </a:r>
            <a:r>
              <a:rPr kumimoji="0" lang="en-US" altLang="zh-CN"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TEM</a:t>
            </a:r>
            <a:r>
              <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成像的对比度主要是由于材料不同的厚度和成分造成对电子的吸收不同而造成的。而当放大率倍数较高的时候，复杂的波动作用会造成成像的亮度的不同，因此需要专业知识来对所得到的像进行分析。通过使用</a:t>
            </a:r>
            <a:r>
              <a:rPr kumimoji="0" lang="en-US" altLang="zh-CN"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TEM</a:t>
            </a:r>
            <a:r>
              <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不同的模式，可以通过物质的化学特性、晶体方向、电子结构、样品造成的电子相移以及通常的对电子吸收对样品成像。 </a:t>
            </a:r>
          </a:p>
        </p:txBody>
      </p:sp>
      <p:pic>
        <p:nvPicPr>
          <p:cNvPr id="10" name="图片 9">
            <a:extLst>
              <a:ext uri="{FF2B5EF4-FFF2-40B4-BE49-F238E27FC236}">
                <a16:creationId xmlns:a16="http://schemas.microsoft.com/office/drawing/2014/main" id="{86D362E6-925C-4D43-9294-7A10400A0004}"/>
              </a:ext>
            </a:extLst>
          </p:cNvPr>
          <p:cNvPicPr>
            <a:picLocks noChangeAspect="1"/>
          </p:cNvPicPr>
          <p:nvPr/>
        </p:nvPicPr>
        <p:blipFill rotWithShape="1">
          <a:blip r:embed="rId2"/>
          <a:srcRect b="6212"/>
          <a:stretch/>
        </p:blipFill>
        <p:spPr>
          <a:xfrm>
            <a:off x="8817504" y="948747"/>
            <a:ext cx="3057525" cy="5368925"/>
          </a:xfrm>
          <a:prstGeom prst="rect">
            <a:avLst/>
          </a:prstGeom>
        </p:spPr>
      </p:pic>
      <p:pic>
        <p:nvPicPr>
          <p:cNvPr id="4" name="Picture 3">
            <a:extLst>
              <a:ext uri="{FF2B5EF4-FFF2-40B4-BE49-F238E27FC236}">
                <a16:creationId xmlns:a16="http://schemas.microsoft.com/office/drawing/2014/main" id="{C84B17A0-3847-B340-927D-7030E02114FC}"/>
              </a:ext>
            </a:extLst>
          </p:cNvPr>
          <p:cNvPicPr>
            <a:picLocks noChangeAspect="1"/>
          </p:cNvPicPr>
          <p:nvPr/>
        </p:nvPicPr>
        <p:blipFill>
          <a:blip r:embed="rId3"/>
          <a:stretch>
            <a:fillRect/>
          </a:stretch>
        </p:blipFill>
        <p:spPr>
          <a:xfrm>
            <a:off x="2539056" y="3801989"/>
            <a:ext cx="3086531" cy="1133633"/>
          </a:xfrm>
          <a:prstGeom prst="rect">
            <a:avLst/>
          </a:prstGeom>
        </p:spPr>
      </p:pic>
    </p:spTree>
    <p:extLst>
      <p:ext uri="{BB962C8B-B14F-4D97-AF65-F5344CB8AC3E}">
        <p14:creationId xmlns:p14="http://schemas.microsoft.com/office/powerpoint/2010/main" val="1903504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502868" y="319203"/>
            <a:ext cx="111862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EDS-</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元素分析</a:t>
            </a: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B8F404-4D68-4CF1-A1D1-4545FFCFAAD6}"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graphicFrame>
        <p:nvGraphicFramePr>
          <p:cNvPr id="3" name="Table 2">
            <a:extLst>
              <a:ext uri="{FF2B5EF4-FFF2-40B4-BE49-F238E27FC236}">
                <a16:creationId xmlns:a16="http://schemas.microsoft.com/office/drawing/2014/main" id="{4DBA99AC-DC02-68AF-DBCF-A511F5D44CA7}"/>
              </a:ext>
            </a:extLst>
          </p:cNvPr>
          <p:cNvGraphicFramePr>
            <a:graphicFrameLocks noGrp="1"/>
          </p:cNvGraphicFramePr>
          <p:nvPr>
            <p:extLst>
              <p:ext uri="{D42A27DB-BD31-4B8C-83A1-F6EECF244321}">
                <p14:modId xmlns:p14="http://schemas.microsoft.com/office/powerpoint/2010/main" val="2136459204"/>
              </p:ext>
            </p:extLst>
          </p:nvPr>
        </p:nvGraphicFramePr>
        <p:xfrm>
          <a:off x="1173480" y="1358265"/>
          <a:ext cx="9440072" cy="2892681"/>
        </p:xfrm>
        <a:graphic>
          <a:graphicData uri="http://schemas.openxmlformats.org/drawingml/2006/table">
            <a:tbl>
              <a:tblPr firstRow="1" bandRow="1">
                <a:tableStyleId>{5C22544A-7EE6-4342-B048-85BDC9FD1C3A}</a:tableStyleId>
              </a:tblPr>
              <a:tblGrid>
                <a:gridCol w="2360018">
                  <a:extLst>
                    <a:ext uri="{9D8B030D-6E8A-4147-A177-3AD203B41FA5}">
                      <a16:colId xmlns:a16="http://schemas.microsoft.com/office/drawing/2014/main" val="3787602494"/>
                    </a:ext>
                  </a:extLst>
                </a:gridCol>
                <a:gridCol w="2360018">
                  <a:extLst>
                    <a:ext uri="{9D8B030D-6E8A-4147-A177-3AD203B41FA5}">
                      <a16:colId xmlns:a16="http://schemas.microsoft.com/office/drawing/2014/main" val="3143273416"/>
                    </a:ext>
                  </a:extLst>
                </a:gridCol>
                <a:gridCol w="2360018">
                  <a:extLst>
                    <a:ext uri="{9D8B030D-6E8A-4147-A177-3AD203B41FA5}">
                      <a16:colId xmlns:a16="http://schemas.microsoft.com/office/drawing/2014/main" val="1646958813"/>
                    </a:ext>
                  </a:extLst>
                </a:gridCol>
                <a:gridCol w="2360018">
                  <a:extLst>
                    <a:ext uri="{9D8B030D-6E8A-4147-A177-3AD203B41FA5}">
                      <a16:colId xmlns:a16="http://schemas.microsoft.com/office/drawing/2014/main" val="491112267"/>
                    </a:ext>
                  </a:extLst>
                </a:gridCol>
              </a:tblGrid>
              <a:tr h="964227">
                <a:tc>
                  <a:txBody>
                    <a:bodyPr/>
                    <a:lstStyle/>
                    <a:p>
                      <a:pPr algn="ctr"/>
                      <a:r>
                        <a:rPr lang="zh-CN" altLang="en-US" sz="3200" dirty="0"/>
                        <a:t>元素</a:t>
                      </a:r>
                    </a:p>
                  </a:txBody>
                  <a:tcPr anchor="ctr"/>
                </a:tc>
                <a:tc>
                  <a:txBody>
                    <a:bodyPr/>
                    <a:lstStyle/>
                    <a:p>
                      <a:pPr algn="ctr"/>
                      <a:r>
                        <a:rPr lang="en-US" altLang="zh-CN" sz="3200" dirty="0"/>
                        <a:t>1</a:t>
                      </a:r>
                      <a:endParaRPr lang="zh-CN" altLang="en-US" sz="3200" dirty="0"/>
                    </a:p>
                  </a:txBody>
                  <a:tcPr anchor="ctr"/>
                </a:tc>
                <a:tc>
                  <a:txBody>
                    <a:bodyPr/>
                    <a:lstStyle/>
                    <a:p>
                      <a:pPr algn="ctr"/>
                      <a:r>
                        <a:rPr lang="en-US" altLang="zh-CN" sz="3200" dirty="0"/>
                        <a:t>2</a:t>
                      </a:r>
                      <a:endParaRPr lang="zh-CN" altLang="en-US" sz="3200" dirty="0"/>
                    </a:p>
                  </a:txBody>
                  <a:tcPr anchor="ctr"/>
                </a:tc>
                <a:tc>
                  <a:txBody>
                    <a:bodyPr/>
                    <a:lstStyle/>
                    <a:p>
                      <a:pPr algn="ctr"/>
                      <a:r>
                        <a:rPr lang="en-US" altLang="zh-CN" sz="3200" dirty="0"/>
                        <a:t>3</a:t>
                      </a:r>
                      <a:endParaRPr lang="zh-CN" altLang="en-US" sz="3200" dirty="0"/>
                    </a:p>
                  </a:txBody>
                  <a:tcPr anchor="ctr"/>
                </a:tc>
                <a:extLst>
                  <a:ext uri="{0D108BD9-81ED-4DB2-BD59-A6C34878D82A}">
                    <a16:rowId xmlns:a16="http://schemas.microsoft.com/office/drawing/2014/main" val="2814531317"/>
                  </a:ext>
                </a:extLst>
              </a:tr>
              <a:tr h="964227">
                <a:tc>
                  <a:txBody>
                    <a:bodyPr/>
                    <a:lstStyle/>
                    <a:p>
                      <a:pPr algn="ctr"/>
                      <a:r>
                        <a:rPr lang="en-US" altLang="zh-CN" sz="3200" dirty="0"/>
                        <a:t>N(%)</a:t>
                      </a:r>
                      <a:endParaRPr lang="zh-CN" altLang="en-US" sz="3200" dirty="0"/>
                    </a:p>
                  </a:txBody>
                  <a:tcPr anchor="ctr"/>
                </a:tc>
                <a:tc>
                  <a:txBody>
                    <a:bodyPr/>
                    <a:lstStyle/>
                    <a:p>
                      <a:pPr algn="ctr"/>
                      <a:r>
                        <a:rPr lang="en-US" altLang="zh-CN" sz="3200" dirty="0"/>
                        <a:t>56.63</a:t>
                      </a:r>
                      <a:endParaRPr lang="zh-CN" altLang="en-US" sz="3200" dirty="0"/>
                    </a:p>
                  </a:txBody>
                  <a:tcPr anchor="ctr"/>
                </a:tc>
                <a:tc>
                  <a:txBody>
                    <a:bodyPr/>
                    <a:lstStyle/>
                    <a:p>
                      <a:pPr algn="ctr"/>
                      <a:r>
                        <a:rPr lang="en-US" altLang="zh-CN" sz="3200" dirty="0"/>
                        <a:t>55.81</a:t>
                      </a:r>
                      <a:endParaRPr lang="zh-CN" altLang="en-US" sz="3200" dirty="0"/>
                    </a:p>
                  </a:txBody>
                  <a:tcPr anchor="ctr"/>
                </a:tc>
                <a:tc>
                  <a:txBody>
                    <a:bodyPr/>
                    <a:lstStyle/>
                    <a:p>
                      <a:pPr algn="ctr"/>
                      <a:r>
                        <a:rPr lang="en-US" altLang="zh-CN" sz="3200" dirty="0"/>
                        <a:t>52.14</a:t>
                      </a:r>
                      <a:endParaRPr lang="zh-CN" altLang="en-US" sz="3200" dirty="0"/>
                    </a:p>
                  </a:txBody>
                  <a:tcPr anchor="ctr"/>
                </a:tc>
                <a:extLst>
                  <a:ext uri="{0D108BD9-81ED-4DB2-BD59-A6C34878D82A}">
                    <a16:rowId xmlns:a16="http://schemas.microsoft.com/office/drawing/2014/main" val="288898101"/>
                  </a:ext>
                </a:extLst>
              </a:tr>
              <a:tr h="964227">
                <a:tc>
                  <a:txBody>
                    <a:bodyPr/>
                    <a:lstStyle/>
                    <a:p>
                      <a:pPr algn="ctr"/>
                      <a:r>
                        <a:rPr lang="en-US" altLang="zh-CN" sz="3200" dirty="0" err="1"/>
                        <a:t>Ti</a:t>
                      </a:r>
                      <a:r>
                        <a:rPr lang="en-US" altLang="zh-CN" sz="3200" dirty="0"/>
                        <a:t>(%)</a:t>
                      </a:r>
                      <a:endParaRPr lang="zh-CN" altLang="en-US" sz="3200" dirty="0"/>
                    </a:p>
                  </a:txBody>
                  <a:tcPr anchor="ctr"/>
                </a:tc>
                <a:tc>
                  <a:txBody>
                    <a:bodyPr/>
                    <a:lstStyle/>
                    <a:p>
                      <a:pPr algn="ctr"/>
                      <a:r>
                        <a:rPr lang="en-US" altLang="zh-CN" sz="3200" dirty="0"/>
                        <a:t>43.36</a:t>
                      </a:r>
                      <a:endParaRPr lang="zh-CN" altLang="en-US" sz="3200" dirty="0"/>
                    </a:p>
                  </a:txBody>
                  <a:tcPr anchor="ctr"/>
                </a:tc>
                <a:tc>
                  <a:txBody>
                    <a:bodyPr/>
                    <a:lstStyle/>
                    <a:p>
                      <a:pPr algn="ctr"/>
                      <a:r>
                        <a:rPr lang="en-US" altLang="zh-CN" sz="3200" dirty="0"/>
                        <a:t>44.18</a:t>
                      </a:r>
                      <a:endParaRPr lang="zh-CN" altLang="en-US" sz="3200" dirty="0"/>
                    </a:p>
                  </a:txBody>
                  <a:tcPr anchor="ctr"/>
                </a:tc>
                <a:tc>
                  <a:txBody>
                    <a:bodyPr/>
                    <a:lstStyle/>
                    <a:p>
                      <a:pPr algn="ctr"/>
                      <a:r>
                        <a:rPr lang="en-US" altLang="zh-CN" sz="3200" dirty="0"/>
                        <a:t>47.85</a:t>
                      </a:r>
                      <a:endParaRPr lang="zh-CN" altLang="en-US" sz="3200" dirty="0"/>
                    </a:p>
                  </a:txBody>
                  <a:tcPr anchor="ctr"/>
                </a:tc>
                <a:extLst>
                  <a:ext uri="{0D108BD9-81ED-4DB2-BD59-A6C34878D82A}">
                    <a16:rowId xmlns:a16="http://schemas.microsoft.com/office/drawing/2014/main" val="3804652425"/>
                  </a:ext>
                </a:extLst>
              </a:tr>
            </a:tbl>
          </a:graphicData>
        </a:graphic>
      </p:graphicFrame>
      <mc:AlternateContent xmlns:mc="http://schemas.openxmlformats.org/markup-compatibility/2006">
        <mc:Choice xmlns:a14="http://schemas.microsoft.com/office/drawing/2010/main" Requires="a14">
          <p:sp>
            <p:nvSpPr>
              <p:cNvPr id="12" name="文本框 6">
                <a:extLst>
                  <a:ext uri="{FF2B5EF4-FFF2-40B4-BE49-F238E27FC236}">
                    <a16:creationId xmlns:a16="http://schemas.microsoft.com/office/drawing/2014/main" id="{DEBDCAEF-FF7A-05DB-98B1-9079C4F23214}"/>
                  </a:ext>
                </a:extLst>
              </p:cNvPr>
              <p:cNvSpPr txBox="1"/>
              <p:nvPr/>
            </p:nvSpPr>
            <p:spPr>
              <a:xfrm>
                <a:off x="1371600" y="4749650"/>
                <a:ext cx="9103360" cy="923330"/>
              </a:xfrm>
              <a:prstGeom prst="rect">
                <a:avLst/>
              </a:prstGeom>
              <a:noFill/>
            </p:spPr>
            <p:txBody>
              <a:bodyPr wrap="square" rtlCol="0">
                <a:spAutoFit/>
              </a:bodyPr>
              <a:lstStyle/>
              <a:p>
                <a:r>
                  <a:rPr lang="zh-CN" altLang="en-US" dirty="0"/>
                  <a:t>从表中可知，</a:t>
                </a:r>
                <a:r>
                  <a:rPr lang="en-US" altLang="zh-CN" dirty="0"/>
                  <a:t>N</a:t>
                </a:r>
                <a:r>
                  <a:rPr lang="zh-CN" altLang="en-US" dirty="0"/>
                  <a:t>比</a:t>
                </a:r>
                <a:r>
                  <a:rPr lang="en-US" altLang="zh-CN" dirty="0"/>
                  <a:t>Ti</a:t>
                </a:r>
                <a:r>
                  <a:rPr lang="zh-CN" altLang="en-US" dirty="0"/>
                  <a:t>的含量要高，可能是在镀膜过程中通入氮气导致</a:t>
                </a:r>
                <a:r>
                  <a:rPr lang="en-US" altLang="zh-CN" dirty="0"/>
                  <a:t>N</a:t>
                </a:r>
                <a:r>
                  <a:rPr lang="zh-CN" altLang="en-US" dirty="0"/>
                  <a:t>元素与其他离子的附着造成了</a:t>
                </a:r>
                <a:r>
                  <a:rPr lang="en-US" altLang="zh-CN" dirty="0"/>
                  <a:t>N</a:t>
                </a:r>
                <a:r>
                  <a:rPr lang="zh-CN" altLang="en-US" dirty="0"/>
                  <a:t>元素含量较多，同时也存在本身</a:t>
                </a:r>
                <a:r>
                  <a:rPr lang="en-US" altLang="zh-CN" dirty="0" err="1"/>
                  <a:t>Ti</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N</m:t>
                        </m:r>
                      </m:e>
                      <m:sub>
                        <m:r>
                          <m:rPr>
                            <m:sty m:val="p"/>
                          </m:rPr>
                          <a:rPr lang="en-US" altLang="zh-CN" b="0" i="0" smtClean="0">
                            <a:latin typeface="Cambria Math" panose="02040503050406030204" pitchFamily="18" charset="0"/>
                          </a:rPr>
                          <m:t>x</m:t>
                        </m:r>
                      </m:sub>
                    </m:sSub>
                  </m:oMath>
                </a14:m>
                <a:r>
                  <a:rPr lang="zh-CN" altLang="en-US" dirty="0"/>
                  <a:t>中</a:t>
                </a:r>
                <a:r>
                  <a:rPr lang="en-US" altLang="zh-CN" dirty="0"/>
                  <a:t>x</a:t>
                </a:r>
                <a:r>
                  <a:rPr lang="zh-CN" altLang="en-US" dirty="0"/>
                  <a:t>不为</a:t>
                </a:r>
                <a:r>
                  <a:rPr lang="en-US" altLang="zh-CN" dirty="0"/>
                  <a:t>1</a:t>
                </a:r>
                <a:r>
                  <a:rPr lang="zh-CN" altLang="en-US" dirty="0"/>
                  <a:t>的情况，这会造成镀膜中存在缺陷空位，导致晶格的缺陷以及晶格常数减小。</a:t>
                </a:r>
              </a:p>
            </p:txBody>
          </p:sp>
        </mc:Choice>
        <mc:Fallback>
          <p:sp>
            <p:nvSpPr>
              <p:cNvPr id="12" name="文本框 6">
                <a:extLst>
                  <a:ext uri="{FF2B5EF4-FFF2-40B4-BE49-F238E27FC236}">
                    <a16:creationId xmlns:a16="http://schemas.microsoft.com/office/drawing/2014/main" id="{DEBDCAEF-FF7A-05DB-98B1-9079C4F23214}"/>
                  </a:ext>
                </a:extLst>
              </p:cNvPr>
              <p:cNvSpPr txBox="1">
                <a:spLocks noRot="1" noChangeAspect="1" noMove="1" noResize="1" noEditPoints="1" noAdjustHandles="1" noChangeArrowheads="1" noChangeShapeType="1" noTextEdit="1"/>
              </p:cNvSpPr>
              <p:nvPr/>
            </p:nvSpPr>
            <p:spPr>
              <a:xfrm>
                <a:off x="1371600" y="4749650"/>
                <a:ext cx="9103360" cy="923330"/>
              </a:xfrm>
              <a:prstGeom prst="rect">
                <a:avLst/>
              </a:prstGeom>
              <a:blipFill>
                <a:blip r:embed="rId2"/>
                <a:stretch>
                  <a:fillRect l="-536" t="-5263" r="-536" b="-72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92374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502868" y="356911"/>
            <a:ext cx="111862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扫描透射电子显微镜（</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Scanning Transmission electron microscope</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STEM</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B8F404-4D68-4CF1-A1D1-4545FFCFAAD6}"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pic>
        <p:nvPicPr>
          <p:cNvPr id="5" name="Picture 4">
            <a:extLst>
              <a:ext uri="{FF2B5EF4-FFF2-40B4-BE49-F238E27FC236}">
                <a16:creationId xmlns:a16="http://schemas.microsoft.com/office/drawing/2014/main" id="{EF1D57AC-664D-2B61-846A-EE76714687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1522" y="855663"/>
            <a:ext cx="5878877" cy="3746817"/>
          </a:xfrm>
          <a:prstGeom prst="rect">
            <a:avLst/>
          </a:prstGeom>
        </p:spPr>
      </p:pic>
      <p:sp>
        <p:nvSpPr>
          <p:cNvPr id="11" name="TextBox 10">
            <a:extLst>
              <a:ext uri="{FF2B5EF4-FFF2-40B4-BE49-F238E27FC236}">
                <a16:creationId xmlns:a16="http://schemas.microsoft.com/office/drawing/2014/main" id="{6159E2A0-BF0E-18BC-FB5A-838F0E267BF1}"/>
              </a:ext>
            </a:extLst>
          </p:cNvPr>
          <p:cNvSpPr txBox="1"/>
          <p:nvPr/>
        </p:nvSpPr>
        <p:spPr>
          <a:xfrm>
            <a:off x="57761" y="1061616"/>
            <a:ext cx="6153760" cy="646331"/>
          </a:xfrm>
          <a:prstGeom prst="rect">
            <a:avLst/>
          </a:prstGeom>
          <a:noFill/>
        </p:spPr>
        <p:txBody>
          <a:bodyPr wrap="square">
            <a:spAutoFit/>
          </a:bodyPr>
          <a:lstStyle/>
          <a:p>
            <a:r>
              <a:rPr lang="en-US" altLang="zh-CN" b="0" i="0" dirty="0">
                <a:solidFill>
                  <a:srgbClr val="202122"/>
                </a:solidFill>
                <a:effectLst/>
                <a:latin typeface="+mn-ea"/>
                <a:ea typeface="+mn-ea"/>
              </a:rPr>
              <a:t>TEM</a:t>
            </a:r>
            <a:r>
              <a:rPr lang="zh-CN" altLang="en-US" b="0" i="0" dirty="0">
                <a:solidFill>
                  <a:srgbClr val="202122"/>
                </a:solidFill>
                <a:effectLst/>
                <a:latin typeface="+mn-ea"/>
                <a:ea typeface="+mn-ea"/>
              </a:rPr>
              <a:t>的功能可以通过额外的载物台和探测器进一步扩展，有时并入同一显微镜。</a:t>
            </a:r>
            <a:endParaRPr lang="zh-CN" altLang="en-US" dirty="0">
              <a:latin typeface="+mn-ea"/>
              <a:ea typeface="+mn-ea"/>
            </a:endParaRPr>
          </a:p>
        </p:txBody>
      </p:sp>
      <p:sp>
        <p:nvSpPr>
          <p:cNvPr id="13" name="TextBox 12">
            <a:extLst>
              <a:ext uri="{FF2B5EF4-FFF2-40B4-BE49-F238E27FC236}">
                <a16:creationId xmlns:a16="http://schemas.microsoft.com/office/drawing/2014/main" id="{8DD03997-3FB0-221D-5E59-2A364E211C9E}"/>
              </a:ext>
            </a:extLst>
          </p:cNvPr>
          <p:cNvSpPr txBox="1"/>
          <p:nvPr/>
        </p:nvSpPr>
        <p:spPr>
          <a:xfrm>
            <a:off x="57760" y="1908924"/>
            <a:ext cx="6153761" cy="4247317"/>
          </a:xfrm>
          <a:prstGeom prst="rect">
            <a:avLst/>
          </a:prstGeom>
          <a:noFill/>
        </p:spPr>
        <p:txBody>
          <a:bodyPr wrap="square">
            <a:spAutoFit/>
          </a:bodyPr>
          <a:lstStyle/>
          <a:p>
            <a:r>
              <a:rPr lang="zh-CN" altLang="en-US" dirty="0">
                <a:latin typeface="+mn-ea"/>
                <a:ea typeface="+mn-ea"/>
              </a:rPr>
              <a:t>当与合适的检测器结合使用时，</a:t>
            </a:r>
            <a:r>
              <a:rPr lang="en-US" altLang="zh-CN" dirty="0">
                <a:latin typeface="+mn-ea"/>
                <a:ea typeface="+mn-ea"/>
              </a:rPr>
              <a:t>TEM</a:t>
            </a:r>
            <a:r>
              <a:rPr lang="zh-CN" altLang="en-US" dirty="0">
                <a:latin typeface="+mn-ea"/>
                <a:ea typeface="+mn-ea"/>
              </a:rPr>
              <a:t>可以通过添加一个系统来修改为扫描透射电子显微镜（</a:t>
            </a:r>
            <a:r>
              <a:rPr lang="en-US" altLang="zh-CN" dirty="0">
                <a:latin typeface="+mn-ea"/>
                <a:ea typeface="+mn-ea"/>
              </a:rPr>
              <a:t>STEM</a:t>
            </a:r>
            <a:r>
              <a:rPr lang="zh-CN" altLang="en-US" dirty="0">
                <a:latin typeface="+mn-ea"/>
                <a:ea typeface="+mn-ea"/>
              </a:rPr>
              <a:t>）。扫描线圈用于偏转光束，然后使用电流检测器（例如法拉第杯）收集光束，充当电子计数器。通过将电子计数与扫描光束（称为“探针”）的位置相关联，可以测量光束的透射分量。非透射分量可以通过光束倾斜或使用环形暗场探测器获得。</a:t>
            </a:r>
          </a:p>
          <a:p>
            <a:endParaRPr lang="zh-CN" altLang="en-US" dirty="0">
              <a:latin typeface="+mn-ea"/>
              <a:ea typeface="+mn-ea"/>
            </a:endParaRPr>
          </a:p>
          <a:p>
            <a:r>
              <a:rPr lang="zh-CN" altLang="en-US" dirty="0">
                <a:latin typeface="+mn-ea"/>
                <a:ea typeface="+mn-ea"/>
              </a:rPr>
              <a:t>从根本上说，</a:t>
            </a:r>
            <a:r>
              <a:rPr lang="en-US" altLang="zh-CN" dirty="0">
                <a:latin typeface="+mn-ea"/>
                <a:ea typeface="+mn-ea"/>
              </a:rPr>
              <a:t>STEM</a:t>
            </a:r>
            <a:r>
              <a:rPr lang="zh-CN" altLang="en-US" dirty="0">
                <a:latin typeface="+mn-ea"/>
                <a:ea typeface="+mn-ea"/>
              </a:rPr>
              <a:t>是一种</a:t>
            </a:r>
            <a:r>
              <a:rPr lang="en-US" altLang="zh-CN" dirty="0">
                <a:latin typeface="+mn-ea"/>
                <a:ea typeface="+mn-ea"/>
              </a:rPr>
              <a:t>TEM</a:t>
            </a:r>
            <a:r>
              <a:rPr lang="zh-CN" altLang="en-US" dirty="0">
                <a:latin typeface="+mn-ea"/>
                <a:ea typeface="+mn-ea"/>
              </a:rPr>
              <a:t>，其中电子源和观察点相对于电子束的行进方向进行了切换（如右图）。</a:t>
            </a:r>
            <a:r>
              <a:rPr lang="en-US" altLang="zh-CN" dirty="0">
                <a:latin typeface="+mn-ea"/>
                <a:ea typeface="+mn-ea"/>
              </a:rPr>
              <a:t>STEM</a:t>
            </a:r>
            <a:r>
              <a:rPr lang="zh-CN" altLang="en-US" dirty="0">
                <a:latin typeface="+mn-ea"/>
                <a:ea typeface="+mn-ea"/>
              </a:rPr>
              <a:t>仪器有效地依赖于与</a:t>
            </a:r>
            <a:r>
              <a:rPr lang="en-US" altLang="zh-CN" dirty="0">
                <a:latin typeface="+mn-ea"/>
                <a:ea typeface="+mn-ea"/>
              </a:rPr>
              <a:t>TEM</a:t>
            </a:r>
            <a:r>
              <a:rPr lang="zh-CN" altLang="en-US" dirty="0">
                <a:latin typeface="+mn-ea"/>
                <a:ea typeface="+mn-ea"/>
              </a:rPr>
              <a:t>相同的光学设置，但在</a:t>
            </a:r>
            <a:r>
              <a:rPr lang="en-US" altLang="zh-CN" dirty="0">
                <a:latin typeface="+mn-ea"/>
                <a:ea typeface="+mn-ea"/>
              </a:rPr>
              <a:t>TEM</a:t>
            </a:r>
            <a:r>
              <a:rPr lang="zh-CN" altLang="en-US" dirty="0">
                <a:latin typeface="+mn-ea"/>
                <a:ea typeface="+mn-ea"/>
              </a:rPr>
              <a:t>操作过程中通过翻转电子的行进方向（或反转时间）来操作。</a:t>
            </a:r>
            <a:r>
              <a:rPr lang="en-US" altLang="zh-CN" dirty="0">
                <a:latin typeface="+mn-ea"/>
                <a:ea typeface="+mn-ea"/>
              </a:rPr>
              <a:t>STEM</a:t>
            </a:r>
            <a:r>
              <a:rPr lang="zh-CN" altLang="en-US" dirty="0">
                <a:latin typeface="+mn-ea"/>
                <a:ea typeface="+mn-ea"/>
              </a:rPr>
              <a:t>不像</a:t>
            </a:r>
            <a:r>
              <a:rPr lang="en-US" altLang="zh-CN" dirty="0">
                <a:latin typeface="+mn-ea"/>
                <a:ea typeface="+mn-ea"/>
              </a:rPr>
              <a:t>TEM</a:t>
            </a:r>
            <a:r>
              <a:rPr lang="zh-CN" altLang="en-US" dirty="0">
                <a:latin typeface="+mn-ea"/>
                <a:ea typeface="+mn-ea"/>
              </a:rPr>
              <a:t>那样使用孔径来控制检测到的电子，而是使用各种具有收集角度的探测器。</a:t>
            </a:r>
            <a:endParaRPr lang="en-US" altLang="zh-CN" dirty="0">
              <a:latin typeface="+mn-ea"/>
              <a:ea typeface="+mn-ea"/>
            </a:endParaRPr>
          </a:p>
          <a:p>
            <a:endParaRPr lang="en-US" altLang="zh-CN" dirty="0">
              <a:latin typeface="+mn-ea"/>
              <a:ea typeface="+mn-ea"/>
            </a:endParaRPr>
          </a:p>
          <a:p>
            <a:r>
              <a:rPr lang="en-US" altLang="zh-CN" dirty="0">
                <a:latin typeface="+mn-ea"/>
                <a:ea typeface="+mn-ea"/>
              </a:rPr>
              <a:t>STEM</a:t>
            </a:r>
            <a:r>
              <a:rPr lang="zh-CN" altLang="en-US" dirty="0">
                <a:latin typeface="+mn-ea"/>
                <a:ea typeface="+mn-ea"/>
              </a:rPr>
              <a:t>成像模式有环形暗场与明场成像。</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19F80D0-9E5D-C31B-9B0B-B3F2752447E2}"/>
                  </a:ext>
                </a:extLst>
              </p:cNvPr>
              <p:cNvSpPr txBox="1"/>
              <p:nvPr/>
            </p:nvSpPr>
            <p:spPr>
              <a:xfrm>
                <a:off x="6682080" y="4648417"/>
                <a:ext cx="4937760" cy="584775"/>
              </a:xfrm>
              <a:prstGeom prst="rect">
                <a:avLst/>
              </a:prstGeom>
              <a:noFill/>
            </p:spPr>
            <p:txBody>
              <a:bodyPr wrap="square">
                <a:spAutoFit/>
              </a:bodyPr>
              <a:lstStyle/>
              <a:p>
                <a:r>
                  <a:rPr lang="en-US" altLang="zh-CN" sz="1600" dirty="0"/>
                  <a:t>TEM</a:t>
                </a:r>
                <a:r>
                  <a:rPr lang="zh-CN" altLang="en-US" sz="1600" dirty="0"/>
                  <a:t>（左）和</a:t>
                </a:r>
                <a:r>
                  <a:rPr lang="en-US" altLang="zh-CN" sz="1600" dirty="0"/>
                  <a:t>STEM</a:t>
                </a:r>
                <a:r>
                  <a:rPr lang="zh-CN" altLang="en-US" sz="1600" dirty="0"/>
                  <a:t>（右）之间光学互易性的原理图。透射电镜中的收敛角</a:t>
                </a:r>
                <a14:m>
                  <m:oMath xmlns:m="http://schemas.openxmlformats.org/officeDocument/2006/math">
                    <m:sSub>
                      <m:sSubPr>
                        <m:ctrlPr>
                          <a:rPr lang="en-US" altLang="zh-CN" sz="1600" i="1" smtClean="0">
                            <a:latin typeface="Cambria Math" panose="02040503050406030204" pitchFamily="18" charset="0"/>
                          </a:rPr>
                        </m:ctrlPr>
                      </m:sSubPr>
                      <m:e>
                        <m:r>
                          <a:rPr lang="zh-CN" altLang="en-US" sz="1600" i="1" smtClean="0">
                            <a:latin typeface="Cambria Math" panose="02040503050406030204" pitchFamily="18" charset="0"/>
                          </a:rPr>
                          <m:t>𝛼</m:t>
                        </m:r>
                      </m:e>
                      <m:sub>
                        <m:r>
                          <a:rPr lang="en-US" altLang="zh-CN" sz="1600" b="0" i="1" smtClean="0">
                            <a:latin typeface="Cambria Math" panose="02040503050406030204" pitchFamily="18" charset="0"/>
                          </a:rPr>
                          <m:t>𝑇</m:t>
                        </m:r>
                      </m:sub>
                    </m:sSub>
                  </m:oMath>
                </a14:m>
                <a:r>
                  <a:rPr lang="zh-CN" altLang="en-US" sz="1600" dirty="0"/>
                  <a:t>，成为 </a:t>
                </a:r>
                <a:r>
                  <a:rPr lang="en-US" altLang="zh-CN" sz="1600" dirty="0"/>
                  <a:t>STEM </a:t>
                </a:r>
                <a:r>
                  <a:rPr lang="zh-CN" altLang="en-US" sz="1600" dirty="0"/>
                  <a:t>中的收集角度</a:t>
                </a:r>
                <a14:m>
                  <m:oMath xmlns:m="http://schemas.openxmlformats.org/officeDocument/2006/math">
                    <m:sSub>
                      <m:sSubPr>
                        <m:ctrlPr>
                          <a:rPr lang="en-US" altLang="zh-CN" sz="1600" i="1" dirty="0" smtClean="0">
                            <a:latin typeface="Cambria Math" panose="02040503050406030204" pitchFamily="18" charset="0"/>
                          </a:rPr>
                        </m:ctrlPr>
                      </m:sSubPr>
                      <m:e>
                        <m:r>
                          <a:rPr lang="zh-CN" altLang="en-US" sz="1600" i="1" dirty="0" smtClean="0">
                            <a:latin typeface="Cambria Math" panose="02040503050406030204" pitchFamily="18" charset="0"/>
                          </a:rPr>
                          <m:t>𝛽</m:t>
                        </m:r>
                      </m:e>
                      <m:sub>
                        <m:r>
                          <a:rPr lang="en-US" altLang="zh-CN" sz="1600" b="0" i="1" dirty="0" smtClean="0">
                            <a:latin typeface="Cambria Math" panose="02040503050406030204" pitchFamily="18" charset="0"/>
                          </a:rPr>
                          <m:t>𝑆</m:t>
                        </m:r>
                      </m:sub>
                    </m:sSub>
                  </m:oMath>
                </a14:m>
                <a:endParaRPr lang="zh-CN" altLang="en-US" sz="1600" dirty="0"/>
              </a:p>
            </p:txBody>
          </p:sp>
        </mc:Choice>
        <mc:Fallback xmlns="">
          <p:sp>
            <p:nvSpPr>
              <p:cNvPr id="15" name="TextBox 14">
                <a:extLst>
                  <a:ext uri="{FF2B5EF4-FFF2-40B4-BE49-F238E27FC236}">
                    <a16:creationId xmlns:a16="http://schemas.microsoft.com/office/drawing/2014/main" id="{619F80D0-9E5D-C31B-9B0B-B3F2752447E2}"/>
                  </a:ext>
                </a:extLst>
              </p:cNvPr>
              <p:cNvSpPr txBox="1">
                <a:spLocks noRot="1" noChangeAspect="1" noMove="1" noResize="1" noEditPoints="1" noAdjustHandles="1" noChangeArrowheads="1" noChangeShapeType="1" noTextEdit="1"/>
              </p:cNvSpPr>
              <p:nvPr/>
            </p:nvSpPr>
            <p:spPr>
              <a:xfrm>
                <a:off x="6682080" y="4648417"/>
                <a:ext cx="4937760" cy="584775"/>
              </a:xfrm>
              <a:prstGeom prst="rect">
                <a:avLst/>
              </a:prstGeom>
              <a:blipFill>
                <a:blip r:embed="rId3"/>
                <a:stretch>
                  <a:fillRect l="-617" t="-5263" b="-14737"/>
                </a:stretch>
              </a:blipFill>
            </p:spPr>
            <p:txBody>
              <a:bodyPr/>
              <a:lstStyle/>
              <a:p>
                <a:r>
                  <a:rPr lang="zh-CN" altLang="en-US">
                    <a:noFill/>
                  </a:rPr>
                  <a:t> </a:t>
                </a:r>
              </a:p>
            </p:txBody>
          </p:sp>
        </mc:Fallback>
      </mc:AlternateContent>
      <p:sp>
        <p:nvSpPr>
          <p:cNvPr id="17" name="TextBox 16">
            <a:extLst>
              <a:ext uri="{FF2B5EF4-FFF2-40B4-BE49-F238E27FC236}">
                <a16:creationId xmlns:a16="http://schemas.microsoft.com/office/drawing/2014/main" id="{C6B91EA1-C360-BE66-4560-FDB7A4739F37}"/>
              </a:ext>
            </a:extLst>
          </p:cNvPr>
          <p:cNvSpPr txBox="1"/>
          <p:nvPr/>
        </p:nvSpPr>
        <p:spPr>
          <a:xfrm>
            <a:off x="6682080" y="5233192"/>
            <a:ext cx="6126480" cy="338554"/>
          </a:xfrm>
          <a:prstGeom prst="rect">
            <a:avLst/>
          </a:prstGeom>
          <a:noFill/>
        </p:spPr>
        <p:txBody>
          <a:bodyPr wrap="square">
            <a:spAutoFit/>
          </a:bodyPr>
          <a:lstStyle/>
          <a:p>
            <a:r>
              <a:rPr lang="en-US" altLang="zh-CN" sz="1600" b="0" i="0" dirty="0" err="1">
                <a:solidFill>
                  <a:srgbClr val="202122"/>
                </a:solidFill>
                <a:effectLst/>
                <a:latin typeface="Times New Roman" panose="02020603050405020304" pitchFamily="18" charset="0"/>
                <a:cs typeface="Times New Roman" panose="02020603050405020304" pitchFamily="18" charset="0"/>
              </a:rPr>
              <a:t>Hren</a:t>
            </a:r>
            <a:r>
              <a:rPr lang="en-US" altLang="zh-CN" sz="1600" b="0" i="0" dirty="0">
                <a:solidFill>
                  <a:srgbClr val="202122"/>
                </a:solidFill>
                <a:effectLst/>
                <a:latin typeface="Times New Roman" panose="02020603050405020304" pitchFamily="18" charset="0"/>
                <a:cs typeface="Times New Roman" panose="02020603050405020304" pitchFamily="18" charset="0"/>
              </a:rPr>
              <a:t>, John J; Goldstein, Joseph I; Joy, David C, eds. (1979)</a:t>
            </a:r>
            <a:endParaRPr lang="zh-CN"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9263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502868" y="356911"/>
            <a:ext cx="111862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能量</a:t>
            </a:r>
            <a:r>
              <a:rPr lang="zh-CN" altLang="en-US" sz="2400" b="1" dirty="0">
                <a:solidFill>
                  <a:prstClr val="black"/>
                </a:solidFill>
                <a:latin typeface="微软雅黑" panose="020B0503020204020204" pitchFamily="34" charset="-122"/>
                <a:ea typeface="微软雅黑" panose="020B0503020204020204" pitchFamily="34" charset="-122"/>
              </a:rPr>
              <a:t>色散</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光谱（</a:t>
            </a:r>
            <a:r>
              <a:rPr lang="en-US" altLang="zh-CN" sz="2400" b="1" i="0" dirty="0">
                <a:solidFill>
                  <a:srgbClr val="000000"/>
                </a:solidFill>
                <a:effectLst/>
                <a:latin typeface="微软雅黑" panose="020B0503020204020204" pitchFamily="34" charset="-122"/>
                <a:ea typeface="微软雅黑" panose="020B0503020204020204" pitchFamily="34" charset="-122"/>
              </a:rPr>
              <a:t>Energy-Dispersive Spectroscopy</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EDS</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B8F404-4D68-4CF1-A1D1-4545FFCFAAD6}"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pic>
        <p:nvPicPr>
          <p:cNvPr id="1026" name="Picture 2">
            <a:extLst>
              <a:ext uri="{FF2B5EF4-FFF2-40B4-BE49-F238E27FC236}">
                <a16:creationId xmlns:a16="http://schemas.microsoft.com/office/drawing/2014/main" id="{F48C6A09-439A-E282-9825-D2A98CB3AF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3964" y="855663"/>
            <a:ext cx="6000248" cy="448849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BA880DC-AA4C-666B-3606-1303A41FA98B}"/>
              </a:ext>
            </a:extLst>
          </p:cNvPr>
          <p:cNvSpPr txBox="1"/>
          <p:nvPr/>
        </p:nvSpPr>
        <p:spPr>
          <a:xfrm>
            <a:off x="290286" y="970618"/>
            <a:ext cx="6096000" cy="1477328"/>
          </a:xfrm>
          <a:prstGeom prst="rect">
            <a:avLst/>
          </a:prstGeom>
          <a:noFill/>
        </p:spPr>
        <p:txBody>
          <a:bodyPr wrap="square">
            <a:spAutoFit/>
          </a:bodyPr>
          <a:lstStyle/>
          <a:p>
            <a:r>
              <a:rPr lang="zh-CN" altLang="en-US" dirty="0">
                <a:latin typeface="+mn-ea"/>
                <a:ea typeface="+mn-ea"/>
              </a:rPr>
              <a:t>能量色散光谱是一种用于样品元素分析或化学表征的分析技术。它依赖于某些</a:t>
            </a:r>
            <a:r>
              <a:rPr lang="en-US" altLang="zh-CN" dirty="0">
                <a:latin typeface="+mn-ea"/>
                <a:ea typeface="+mn-ea"/>
              </a:rPr>
              <a:t>X</a:t>
            </a:r>
            <a:r>
              <a:rPr lang="zh-CN" altLang="en-US" dirty="0">
                <a:latin typeface="+mn-ea"/>
                <a:ea typeface="+mn-ea"/>
              </a:rPr>
              <a:t>射线激发源和样品的相互作用。它的表征能力在很大程度上归功于一个基本原则，即每个元素都有一个独特的原子结构，允许其电磁发射光谱上有一组独特的峰值。</a:t>
            </a:r>
          </a:p>
        </p:txBody>
      </p:sp>
      <p:sp>
        <p:nvSpPr>
          <p:cNvPr id="14" name="TextBox 13">
            <a:extLst>
              <a:ext uri="{FF2B5EF4-FFF2-40B4-BE49-F238E27FC236}">
                <a16:creationId xmlns:a16="http://schemas.microsoft.com/office/drawing/2014/main" id="{8DE4D3E7-61C6-B060-1B9F-331235339BA8}"/>
              </a:ext>
            </a:extLst>
          </p:cNvPr>
          <p:cNvSpPr txBox="1"/>
          <p:nvPr/>
        </p:nvSpPr>
        <p:spPr>
          <a:xfrm>
            <a:off x="290286" y="2599988"/>
            <a:ext cx="6096000" cy="4247317"/>
          </a:xfrm>
          <a:prstGeom prst="rect">
            <a:avLst/>
          </a:prstGeom>
          <a:noFill/>
        </p:spPr>
        <p:txBody>
          <a:bodyPr wrap="square">
            <a:spAutoFit/>
          </a:bodyPr>
          <a:lstStyle/>
          <a:p>
            <a:r>
              <a:rPr lang="zh-CN" altLang="en-US" dirty="0">
                <a:latin typeface="+mn-ea"/>
                <a:ea typeface="+mn-ea"/>
              </a:rPr>
              <a:t>为了刺激来自样品的特征</a:t>
            </a:r>
            <a:r>
              <a:rPr lang="en-US" altLang="zh-CN" dirty="0">
                <a:latin typeface="+mn-ea"/>
                <a:ea typeface="+mn-ea"/>
              </a:rPr>
              <a:t>X</a:t>
            </a:r>
            <a:r>
              <a:rPr lang="zh-CN" altLang="en-US" dirty="0">
                <a:latin typeface="+mn-ea"/>
                <a:ea typeface="+mn-ea"/>
              </a:rPr>
              <a:t>射线的发射，在</a:t>
            </a:r>
            <a:r>
              <a:rPr lang="en-US" altLang="zh-CN" dirty="0">
                <a:latin typeface="+mn-ea"/>
                <a:ea typeface="+mn-ea"/>
              </a:rPr>
              <a:t>STEM</a:t>
            </a:r>
            <a:r>
              <a:rPr lang="zh-CN" altLang="en-US" dirty="0">
                <a:latin typeface="+mn-ea"/>
                <a:ea typeface="+mn-ea"/>
              </a:rPr>
              <a:t>中电子束被聚焦到正在研究的样品中。</a:t>
            </a:r>
            <a:endParaRPr lang="en-US" altLang="zh-CN" dirty="0">
              <a:latin typeface="+mn-ea"/>
              <a:ea typeface="+mn-ea"/>
            </a:endParaRPr>
          </a:p>
          <a:p>
            <a:endParaRPr lang="en-US" altLang="zh-CN" dirty="0">
              <a:latin typeface="+mn-ea"/>
              <a:ea typeface="+mn-ea"/>
            </a:endParaRPr>
          </a:p>
          <a:p>
            <a:endParaRPr lang="en-US" altLang="zh-CN" dirty="0">
              <a:latin typeface="+mn-ea"/>
              <a:ea typeface="+mn-ea"/>
            </a:endParaRPr>
          </a:p>
          <a:p>
            <a:r>
              <a:rPr lang="zh-CN" altLang="en-US" dirty="0">
                <a:latin typeface="+mn-ea"/>
                <a:ea typeface="+mn-ea"/>
              </a:rPr>
              <a:t>在静止时，样品中的原子包含离散能级的基态（或未激发）电子或与原子核结合的电子壳层。入射光束可能会激发内壳中的电子，将其从壳层中弹出，同时在电子所在的位置形成电子空穴。然后，来自外部高能壳层的电子填充空穴，高能壳层和低能壳层之间的能量差可能以</a:t>
            </a:r>
            <a:r>
              <a:rPr lang="en-US" altLang="zh-CN" dirty="0">
                <a:latin typeface="+mn-ea"/>
                <a:ea typeface="+mn-ea"/>
              </a:rPr>
              <a:t>X</a:t>
            </a:r>
            <a:r>
              <a:rPr lang="zh-CN" altLang="en-US" dirty="0">
                <a:latin typeface="+mn-ea"/>
                <a:ea typeface="+mn-ea"/>
              </a:rPr>
              <a:t>射线的形式释放出来。</a:t>
            </a:r>
            <a:endParaRPr lang="en-US" altLang="zh-CN" dirty="0">
              <a:latin typeface="+mn-ea"/>
              <a:ea typeface="+mn-ea"/>
            </a:endParaRPr>
          </a:p>
          <a:p>
            <a:endParaRPr lang="en-US" altLang="zh-CN" dirty="0">
              <a:latin typeface="+mn-ea"/>
              <a:ea typeface="+mn-ea"/>
            </a:endParaRPr>
          </a:p>
          <a:p>
            <a:r>
              <a:rPr lang="zh-CN" altLang="en-US" dirty="0">
                <a:latin typeface="+mn-ea"/>
                <a:ea typeface="+mn-ea"/>
              </a:rPr>
              <a:t>样品发出的</a:t>
            </a:r>
            <a:r>
              <a:rPr lang="en-US" altLang="zh-CN" dirty="0">
                <a:latin typeface="+mn-ea"/>
                <a:ea typeface="+mn-ea"/>
              </a:rPr>
              <a:t>X</a:t>
            </a:r>
            <a:r>
              <a:rPr lang="zh-CN" altLang="en-US" dirty="0">
                <a:latin typeface="+mn-ea"/>
                <a:ea typeface="+mn-ea"/>
              </a:rPr>
              <a:t>射线的数量和能量可以通过能量色散光谱仪测量。由于</a:t>
            </a:r>
            <a:r>
              <a:rPr lang="en-US" altLang="zh-CN" dirty="0">
                <a:latin typeface="+mn-ea"/>
                <a:ea typeface="+mn-ea"/>
              </a:rPr>
              <a:t>X</a:t>
            </a:r>
            <a:r>
              <a:rPr lang="zh-CN" altLang="en-US" dirty="0">
                <a:latin typeface="+mn-ea"/>
                <a:ea typeface="+mn-ea"/>
              </a:rPr>
              <a:t>射线的能量是两个壳层之间的能量差异和发射元素的原子结构差异的特征，因此</a:t>
            </a:r>
            <a:r>
              <a:rPr lang="en-US" altLang="zh-CN" dirty="0">
                <a:latin typeface="+mn-ea"/>
                <a:ea typeface="+mn-ea"/>
              </a:rPr>
              <a:t>EDS</a:t>
            </a:r>
            <a:r>
              <a:rPr lang="zh-CN" altLang="en-US" dirty="0">
                <a:latin typeface="+mn-ea"/>
                <a:ea typeface="+mn-ea"/>
              </a:rPr>
              <a:t>允许测量试样的元素组成。</a:t>
            </a:r>
          </a:p>
        </p:txBody>
      </p:sp>
      <p:sp>
        <p:nvSpPr>
          <p:cNvPr id="16" name="TextBox 15">
            <a:extLst>
              <a:ext uri="{FF2B5EF4-FFF2-40B4-BE49-F238E27FC236}">
                <a16:creationId xmlns:a16="http://schemas.microsoft.com/office/drawing/2014/main" id="{A0EC2831-6852-325D-EEFA-7F1A6BBBE132}"/>
              </a:ext>
            </a:extLst>
          </p:cNvPr>
          <p:cNvSpPr txBox="1"/>
          <p:nvPr/>
        </p:nvSpPr>
        <p:spPr>
          <a:xfrm>
            <a:off x="8641132" y="5602297"/>
            <a:ext cx="1671268" cy="461665"/>
          </a:xfrm>
          <a:prstGeom prst="rect">
            <a:avLst/>
          </a:prstGeom>
          <a:noFill/>
        </p:spPr>
        <p:txBody>
          <a:bodyPr wrap="square">
            <a:spAutoFit/>
          </a:bodyPr>
          <a:lstStyle/>
          <a:p>
            <a:r>
              <a:rPr lang="en-US" altLang="zh-CN" sz="2400" dirty="0">
                <a:latin typeface="+mn-ea"/>
                <a:ea typeface="+mn-ea"/>
              </a:rPr>
              <a:t>EDS</a:t>
            </a:r>
            <a:r>
              <a:rPr lang="zh-CN" altLang="en-US" sz="2400" dirty="0">
                <a:latin typeface="+mn-ea"/>
                <a:ea typeface="+mn-ea"/>
              </a:rPr>
              <a:t>原理图</a:t>
            </a:r>
          </a:p>
        </p:txBody>
      </p:sp>
    </p:spTree>
    <p:extLst>
      <p:ext uri="{BB962C8B-B14F-4D97-AF65-F5344CB8AC3E}">
        <p14:creationId xmlns:p14="http://schemas.microsoft.com/office/powerpoint/2010/main" val="457683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502868" y="356911"/>
            <a:ext cx="111862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STEM-</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膜厚测量</a:t>
            </a: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B8F404-4D68-4CF1-A1D1-4545FFCFAAD6}"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10" name="TextBox 9">
            <a:extLst>
              <a:ext uri="{FF2B5EF4-FFF2-40B4-BE49-F238E27FC236}">
                <a16:creationId xmlns:a16="http://schemas.microsoft.com/office/drawing/2014/main" id="{1DD363B2-E617-7F7F-6853-5BEFB21C77E9}"/>
              </a:ext>
            </a:extLst>
          </p:cNvPr>
          <p:cNvSpPr txBox="1"/>
          <p:nvPr/>
        </p:nvSpPr>
        <p:spPr>
          <a:xfrm>
            <a:off x="502868" y="855663"/>
            <a:ext cx="10850932" cy="646331"/>
          </a:xfrm>
          <a:prstGeom prst="rect">
            <a:avLst/>
          </a:prstGeom>
          <a:noFill/>
        </p:spPr>
        <p:txBody>
          <a:bodyPr wrap="square">
            <a:spAutoFit/>
          </a:bodyPr>
          <a:lstStyle/>
          <a:p>
            <a:r>
              <a:rPr lang="zh-CN" altLang="en-US" dirty="0"/>
              <a:t>首先利用标尺将结果图中的比例尺定标，再进行膜厚测量。选取分辨率最高段进行多次测量并且取横向</a:t>
            </a:r>
            <a:r>
              <a:rPr lang="en-US" altLang="zh-CN" dirty="0"/>
              <a:t>500nm</a:t>
            </a:r>
            <a:r>
              <a:rPr lang="zh-CN" altLang="en-US" dirty="0"/>
              <a:t>范围平均以减小误差。</a:t>
            </a:r>
          </a:p>
        </p:txBody>
      </p:sp>
      <p:sp>
        <p:nvSpPr>
          <p:cNvPr id="13" name="对话气泡: 圆角矩形 7">
            <a:extLst>
              <a:ext uri="{FF2B5EF4-FFF2-40B4-BE49-F238E27FC236}">
                <a16:creationId xmlns:a16="http://schemas.microsoft.com/office/drawing/2014/main" id="{1CCC2BC8-518D-6703-A062-77AEB16602EA}"/>
              </a:ext>
            </a:extLst>
          </p:cNvPr>
          <p:cNvSpPr/>
          <p:nvPr/>
        </p:nvSpPr>
        <p:spPr>
          <a:xfrm>
            <a:off x="6784496" y="1360629"/>
            <a:ext cx="4854461" cy="3163872"/>
          </a:xfrm>
          <a:prstGeom prst="wedgeRoundRectCallout">
            <a:avLst>
              <a:gd name="adj1" fmla="val -77759"/>
              <a:gd name="adj2" fmla="val 251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1CCFAE77-A50B-B7CA-41DE-CF9A2C8D8F8B}"/>
              </a:ext>
            </a:extLst>
          </p:cNvPr>
          <p:cNvPicPr>
            <a:picLocks noChangeAspect="1"/>
          </p:cNvPicPr>
          <p:nvPr/>
        </p:nvPicPr>
        <p:blipFill>
          <a:blip r:embed="rId2"/>
          <a:stretch>
            <a:fillRect/>
          </a:stretch>
        </p:blipFill>
        <p:spPr>
          <a:xfrm>
            <a:off x="7083252" y="1644824"/>
            <a:ext cx="4544895" cy="2530401"/>
          </a:xfrm>
          <a:prstGeom prst="rect">
            <a:avLst/>
          </a:prstGeom>
        </p:spPr>
      </p:pic>
      <p:pic>
        <p:nvPicPr>
          <p:cNvPr id="9" name="Picture 8">
            <a:extLst>
              <a:ext uri="{FF2B5EF4-FFF2-40B4-BE49-F238E27FC236}">
                <a16:creationId xmlns:a16="http://schemas.microsoft.com/office/drawing/2014/main" id="{8AB35A40-55C2-2962-C2FC-F8480AEF83C5}"/>
              </a:ext>
            </a:extLst>
          </p:cNvPr>
          <p:cNvPicPr>
            <a:picLocks noChangeAspect="1"/>
          </p:cNvPicPr>
          <p:nvPr/>
        </p:nvPicPr>
        <p:blipFill>
          <a:blip r:embed="rId3"/>
          <a:stretch>
            <a:fillRect/>
          </a:stretch>
        </p:blipFill>
        <p:spPr>
          <a:xfrm>
            <a:off x="145143" y="1633847"/>
            <a:ext cx="5201376" cy="4610743"/>
          </a:xfrm>
          <a:prstGeom prst="rect">
            <a:avLst/>
          </a:prstGeom>
        </p:spPr>
      </p:pic>
      <p:sp>
        <p:nvSpPr>
          <p:cNvPr id="4" name="Rectangle 3">
            <a:extLst>
              <a:ext uri="{FF2B5EF4-FFF2-40B4-BE49-F238E27FC236}">
                <a16:creationId xmlns:a16="http://schemas.microsoft.com/office/drawing/2014/main" id="{FBC1C702-8EAA-8C51-483D-06C12BAD19FF}"/>
              </a:ext>
            </a:extLst>
          </p:cNvPr>
          <p:cNvSpPr/>
          <p:nvPr/>
        </p:nvSpPr>
        <p:spPr>
          <a:xfrm>
            <a:off x="9743440" y="2219144"/>
            <a:ext cx="1574800" cy="690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厚度</a:t>
            </a:r>
            <a:r>
              <a:rPr lang="en-US" altLang="zh-CN" dirty="0"/>
              <a:t>1</a:t>
            </a:r>
            <a:endParaRPr lang="zh-CN" altLang="en-US" dirty="0"/>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0C402462-0633-C4D3-86A6-B5F3113C653E}"/>
                  </a:ext>
                </a:extLst>
              </p:cNvPr>
              <p:cNvSpPr txBox="1"/>
              <p:nvPr/>
            </p:nvSpPr>
            <p:spPr>
              <a:xfrm>
                <a:off x="5842474" y="4767262"/>
                <a:ext cx="5475766" cy="1477328"/>
              </a:xfrm>
              <a:prstGeom prst="rect">
                <a:avLst/>
              </a:prstGeom>
              <a:noFill/>
            </p:spPr>
            <p:txBody>
              <a:bodyPr wrap="square">
                <a:spAutoFit/>
              </a:bodyPr>
              <a:lstStyle/>
              <a:p>
                <a:r>
                  <a:rPr lang="zh-CN" altLang="en-US" dirty="0"/>
                  <a:t>由图中我们可以观察到厚度</a:t>
                </a:r>
                <a:r>
                  <a:rPr lang="en-US" altLang="zh-CN" dirty="0"/>
                  <a:t>1</a:t>
                </a:r>
                <a:r>
                  <a:rPr lang="zh-CN" altLang="en-US" dirty="0"/>
                  <a:t>所在的区域，探测强度随膜厚度增加几乎线性减少，说明对于越靠近与空气界面的区域可能会形成其他的如</a:t>
                </a:r>
                <a14:m>
                  <m:oMath xmlns:m="http://schemas.openxmlformats.org/officeDocument/2006/math">
                    <m:sSub>
                      <m:sSubPr>
                        <m:ctrlPr>
                          <a:rPr lang="en-US" altLang="zh-CN" smtClean="0">
                            <a:latin typeface="Cambria Math" panose="02040503050406030204" pitchFamily="18" charset="0"/>
                          </a:rPr>
                        </m:ctrlPr>
                      </m:sSubPr>
                      <m:e>
                        <m:r>
                          <m:rPr>
                            <m:sty m:val="p"/>
                          </m:rPr>
                          <a:rPr lang="en-US" altLang="zh-CN" b="0" i="0" smtClean="0">
                            <a:latin typeface="Cambria Math" panose="02040503050406030204" pitchFamily="18" charset="0"/>
                          </a:rPr>
                          <m:t>TiO</m:t>
                        </m:r>
                      </m:e>
                      <m:sub>
                        <m:r>
                          <a:rPr lang="en-US" altLang="zh-CN" b="0" i="0" smtClean="0">
                            <a:latin typeface="Cambria Math" panose="02040503050406030204" pitchFamily="18" charset="0"/>
                          </a:rPr>
                          <m:t>2</m:t>
                        </m:r>
                      </m:sub>
                    </m:sSub>
                  </m:oMath>
                </a14:m>
                <a:r>
                  <a:rPr lang="zh-CN" altLang="en-US" dirty="0"/>
                  <a:t>之类的副产物导致晶格缺陷造成对电子吸收变强或散射角变大，导致探测强度变低。</a:t>
                </a:r>
              </a:p>
            </p:txBody>
          </p:sp>
        </mc:Choice>
        <mc:Fallback>
          <p:sp>
            <p:nvSpPr>
              <p:cNvPr id="11" name="TextBox 10">
                <a:extLst>
                  <a:ext uri="{FF2B5EF4-FFF2-40B4-BE49-F238E27FC236}">
                    <a16:creationId xmlns:a16="http://schemas.microsoft.com/office/drawing/2014/main" id="{0C402462-0633-C4D3-86A6-B5F3113C653E}"/>
                  </a:ext>
                </a:extLst>
              </p:cNvPr>
              <p:cNvSpPr txBox="1">
                <a:spLocks noRot="1" noChangeAspect="1" noMove="1" noResize="1" noEditPoints="1" noAdjustHandles="1" noChangeArrowheads="1" noChangeShapeType="1" noTextEdit="1"/>
              </p:cNvSpPr>
              <p:nvPr/>
            </p:nvSpPr>
            <p:spPr>
              <a:xfrm>
                <a:off x="5842474" y="4767262"/>
                <a:ext cx="5475766" cy="1477328"/>
              </a:xfrm>
              <a:prstGeom prst="rect">
                <a:avLst/>
              </a:prstGeom>
              <a:blipFill>
                <a:blip r:embed="rId4"/>
                <a:stretch>
                  <a:fillRect l="-890" t="-3306" r="-556" b="-45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59472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502868" y="356911"/>
            <a:ext cx="111862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STEM-</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膜厚测量</a:t>
            </a: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B8F404-4D68-4CF1-A1D1-4545FFCFAAD6}"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10" name="TextBox 9">
            <a:extLst>
              <a:ext uri="{FF2B5EF4-FFF2-40B4-BE49-F238E27FC236}">
                <a16:creationId xmlns:a16="http://schemas.microsoft.com/office/drawing/2014/main" id="{1DD363B2-E617-7F7F-6853-5BEFB21C77E9}"/>
              </a:ext>
            </a:extLst>
          </p:cNvPr>
          <p:cNvSpPr txBox="1"/>
          <p:nvPr/>
        </p:nvSpPr>
        <p:spPr>
          <a:xfrm>
            <a:off x="502868" y="855663"/>
            <a:ext cx="10850932" cy="646331"/>
          </a:xfrm>
          <a:prstGeom prst="rect">
            <a:avLst/>
          </a:prstGeom>
          <a:noFill/>
        </p:spPr>
        <p:txBody>
          <a:bodyPr wrap="square">
            <a:spAutoFit/>
          </a:bodyPr>
          <a:lstStyle/>
          <a:p>
            <a:r>
              <a:rPr lang="zh-CN" altLang="en-US" dirty="0"/>
              <a:t>首先利用标尺将结果图中的比例尺定标，再进行膜厚测量。选取分辨率最高段进行多次测量并且取横向</a:t>
            </a:r>
            <a:r>
              <a:rPr lang="en-US" altLang="zh-CN" dirty="0"/>
              <a:t>500nm</a:t>
            </a:r>
            <a:r>
              <a:rPr lang="zh-CN" altLang="en-US" dirty="0"/>
              <a:t>范围平均以减小误差。</a:t>
            </a:r>
          </a:p>
        </p:txBody>
      </p:sp>
      <p:sp>
        <p:nvSpPr>
          <p:cNvPr id="13" name="对话气泡: 圆角矩形 7">
            <a:extLst>
              <a:ext uri="{FF2B5EF4-FFF2-40B4-BE49-F238E27FC236}">
                <a16:creationId xmlns:a16="http://schemas.microsoft.com/office/drawing/2014/main" id="{1CCC2BC8-518D-6703-A062-77AEB16602EA}"/>
              </a:ext>
            </a:extLst>
          </p:cNvPr>
          <p:cNvSpPr/>
          <p:nvPr/>
        </p:nvSpPr>
        <p:spPr>
          <a:xfrm>
            <a:off x="6811851" y="1380019"/>
            <a:ext cx="5085106" cy="3247449"/>
          </a:xfrm>
          <a:prstGeom prst="wedgeRoundRectCallout">
            <a:avLst>
              <a:gd name="adj1" fmla="val -77759"/>
              <a:gd name="adj2" fmla="val 251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Picture 4">
            <a:extLst>
              <a:ext uri="{FF2B5EF4-FFF2-40B4-BE49-F238E27FC236}">
                <a16:creationId xmlns:a16="http://schemas.microsoft.com/office/drawing/2014/main" id="{3A741E0E-FE5C-FFCB-C8BB-983CCD081D60}"/>
              </a:ext>
            </a:extLst>
          </p:cNvPr>
          <p:cNvPicPr>
            <a:picLocks noChangeAspect="1"/>
          </p:cNvPicPr>
          <p:nvPr/>
        </p:nvPicPr>
        <p:blipFill>
          <a:blip r:embed="rId2"/>
          <a:stretch>
            <a:fillRect/>
          </a:stretch>
        </p:blipFill>
        <p:spPr>
          <a:xfrm>
            <a:off x="6949437" y="1659311"/>
            <a:ext cx="4809934" cy="2688864"/>
          </a:xfrm>
          <a:prstGeom prst="rect">
            <a:avLst/>
          </a:prstGeom>
        </p:spPr>
      </p:pic>
      <p:pic>
        <p:nvPicPr>
          <p:cNvPr id="21" name="Picture 20">
            <a:extLst>
              <a:ext uri="{FF2B5EF4-FFF2-40B4-BE49-F238E27FC236}">
                <a16:creationId xmlns:a16="http://schemas.microsoft.com/office/drawing/2014/main" id="{8EEBA814-8791-9CD1-AC90-38E07F539491}"/>
              </a:ext>
            </a:extLst>
          </p:cNvPr>
          <p:cNvPicPr>
            <a:picLocks noChangeAspect="1"/>
          </p:cNvPicPr>
          <p:nvPr/>
        </p:nvPicPr>
        <p:blipFill>
          <a:blip r:embed="rId3"/>
          <a:stretch>
            <a:fillRect/>
          </a:stretch>
        </p:blipFill>
        <p:spPr>
          <a:xfrm>
            <a:off x="249646" y="2001520"/>
            <a:ext cx="5115639" cy="4305901"/>
          </a:xfrm>
          <a:prstGeom prst="rect">
            <a:avLst/>
          </a:prstGeom>
        </p:spPr>
      </p:pic>
      <p:sp>
        <p:nvSpPr>
          <p:cNvPr id="25" name="TextBox 24">
            <a:extLst>
              <a:ext uri="{FF2B5EF4-FFF2-40B4-BE49-F238E27FC236}">
                <a16:creationId xmlns:a16="http://schemas.microsoft.com/office/drawing/2014/main" id="{EF978EF1-7B3B-1350-222B-59534285B9B7}"/>
              </a:ext>
            </a:extLst>
          </p:cNvPr>
          <p:cNvSpPr txBox="1"/>
          <p:nvPr/>
        </p:nvSpPr>
        <p:spPr>
          <a:xfrm>
            <a:off x="6035514" y="4784785"/>
            <a:ext cx="5475766" cy="1754326"/>
          </a:xfrm>
          <a:prstGeom prst="rect">
            <a:avLst/>
          </a:prstGeom>
          <a:noFill/>
        </p:spPr>
        <p:txBody>
          <a:bodyPr wrap="square">
            <a:spAutoFit/>
          </a:bodyPr>
          <a:lstStyle/>
          <a:p>
            <a:r>
              <a:rPr lang="zh-CN" altLang="en-US" dirty="0"/>
              <a:t>我们可以观察到在厚度</a:t>
            </a:r>
            <a:r>
              <a:rPr lang="en-US" altLang="zh-CN" dirty="0"/>
              <a:t>2</a:t>
            </a:r>
            <a:r>
              <a:rPr lang="zh-CN" altLang="en-US" dirty="0"/>
              <a:t>所在区域内，除开厚度</a:t>
            </a:r>
            <a:r>
              <a:rPr lang="en-US" altLang="zh-CN" dirty="0"/>
              <a:t>1</a:t>
            </a:r>
            <a:r>
              <a:rPr lang="zh-CN" altLang="en-US" dirty="0"/>
              <a:t>的部分，其探测强度并没有如开始一样突然变高，而是以一个较大斜率递减，一方面可能是样品摆放角度的原因，另一方面从图中也可以看出，在靠近空气侧的薄膜较为不平整，表面有一定的起伏，大约有</a:t>
            </a:r>
            <a:r>
              <a:rPr lang="en-US" altLang="zh-CN" dirty="0"/>
              <a:t>10nm</a:t>
            </a:r>
            <a:r>
              <a:rPr lang="zh-CN" altLang="en-US" dirty="0"/>
              <a:t>左右。</a:t>
            </a:r>
          </a:p>
        </p:txBody>
      </p:sp>
      <p:sp>
        <p:nvSpPr>
          <p:cNvPr id="3" name="Rectangle 2">
            <a:extLst>
              <a:ext uri="{FF2B5EF4-FFF2-40B4-BE49-F238E27FC236}">
                <a16:creationId xmlns:a16="http://schemas.microsoft.com/office/drawing/2014/main" id="{F7C15F95-6886-1297-8A5D-63BE7820EC1E}"/>
              </a:ext>
            </a:extLst>
          </p:cNvPr>
          <p:cNvSpPr/>
          <p:nvPr/>
        </p:nvSpPr>
        <p:spPr>
          <a:xfrm>
            <a:off x="9982200" y="2324365"/>
            <a:ext cx="1529080" cy="711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厚度</a:t>
            </a:r>
            <a:r>
              <a:rPr lang="en-US" altLang="zh-CN" dirty="0"/>
              <a:t>2</a:t>
            </a:r>
            <a:endParaRPr lang="zh-CN" altLang="en-US" dirty="0"/>
          </a:p>
        </p:txBody>
      </p:sp>
    </p:spTree>
    <p:extLst>
      <p:ext uri="{BB962C8B-B14F-4D97-AF65-F5344CB8AC3E}">
        <p14:creationId xmlns:p14="http://schemas.microsoft.com/office/powerpoint/2010/main" val="3748066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502868" y="356911"/>
            <a:ext cx="111862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STEM-</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膜厚测量</a:t>
            </a: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B8F404-4D68-4CF1-A1D1-4545FFCFAAD6}"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10" name="TextBox 9">
            <a:extLst>
              <a:ext uri="{FF2B5EF4-FFF2-40B4-BE49-F238E27FC236}">
                <a16:creationId xmlns:a16="http://schemas.microsoft.com/office/drawing/2014/main" id="{1DD363B2-E617-7F7F-6853-5BEFB21C77E9}"/>
              </a:ext>
            </a:extLst>
          </p:cNvPr>
          <p:cNvSpPr txBox="1"/>
          <p:nvPr/>
        </p:nvSpPr>
        <p:spPr>
          <a:xfrm>
            <a:off x="502868" y="855663"/>
            <a:ext cx="10850932" cy="1200329"/>
          </a:xfrm>
          <a:prstGeom prst="rect">
            <a:avLst/>
          </a:prstGeom>
          <a:noFill/>
        </p:spPr>
        <p:txBody>
          <a:bodyPr wrap="square">
            <a:spAutoFit/>
          </a:bodyPr>
          <a:lstStyle/>
          <a:p>
            <a:r>
              <a:rPr lang="zh-CN" altLang="en-US" dirty="0"/>
              <a:t>首先利用标尺将结果图中的比例尺定标，再进行膜厚测量。选取分辨率最高段进行多次测量并且取横向</a:t>
            </a:r>
            <a:r>
              <a:rPr lang="en-US" altLang="zh-CN" dirty="0"/>
              <a:t>500nm</a:t>
            </a:r>
            <a:r>
              <a:rPr lang="zh-CN" altLang="en-US" dirty="0"/>
              <a:t>范围平均以减小误差。</a:t>
            </a:r>
            <a:endParaRPr lang="en-US" altLang="zh-CN" dirty="0"/>
          </a:p>
          <a:p>
            <a:endParaRPr lang="en-US" altLang="zh-CN" dirty="0"/>
          </a:p>
          <a:p>
            <a:r>
              <a:rPr lang="zh-CN" altLang="en-US" dirty="0"/>
              <a:t>将图像中的两段分别测量结果如下：</a:t>
            </a:r>
          </a:p>
        </p:txBody>
      </p:sp>
      <p:graphicFrame>
        <p:nvGraphicFramePr>
          <p:cNvPr id="3" name="Table 3">
            <a:extLst>
              <a:ext uri="{FF2B5EF4-FFF2-40B4-BE49-F238E27FC236}">
                <a16:creationId xmlns:a16="http://schemas.microsoft.com/office/drawing/2014/main" id="{F2A24267-987F-C0DA-826D-ECD822867A54}"/>
              </a:ext>
            </a:extLst>
          </p:cNvPr>
          <p:cNvGraphicFramePr>
            <a:graphicFrameLocks noGrp="1"/>
          </p:cNvGraphicFramePr>
          <p:nvPr>
            <p:extLst>
              <p:ext uri="{D42A27DB-BD31-4B8C-83A1-F6EECF244321}">
                <p14:modId xmlns:p14="http://schemas.microsoft.com/office/powerpoint/2010/main" val="4058091199"/>
              </p:ext>
            </p:extLst>
          </p:nvPr>
        </p:nvGraphicFramePr>
        <p:xfrm>
          <a:off x="502866" y="2199210"/>
          <a:ext cx="10480090" cy="1845438"/>
        </p:xfrm>
        <a:graphic>
          <a:graphicData uri="http://schemas.openxmlformats.org/drawingml/2006/table">
            <a:tbl>
              <a:tblPr firstRow="1" bandRow="1">
                <a:tableStyleId>{5C22544A-7EE6-4342-B048-85BDC9FD1C3A}</a:tableStyleId>
              </a:tblPr>
              <a:tblGrid>
                <a:gridCol w="2096018">
                  <a:extLst>
                    <a:ext uri="{9D8B030D-6E8A-4147-A177-3AD203B41FA5}">
                      <a16:colId xmlns:a16="http://schemas.microsoft.com/office/drawing/2014/main" val="1108345887"/>
                    </a:ext>
                  </a:extLst>
                </a:gridCol>
                <a:gridCol w="2096018">
                  <a:extLst>
                    <a:ext uri="{9D8B030D-6E8A-4147-A177-3AD203B41FA5}">
                      <a16:colId xmlns:a16="http://schemas.microsoft.com/office/drawing/2014/main" val="1538347240"/>
                    </a:ext>
                  </a:extLst>
                </a:gridCol>
                <a:gridCol w="2096018">
                  <a:extLst>
                    <a:ext uri="{9D8B030D-6E8A-4147-A177-3AD203B41FA5}">
                      <a16:colId xmlns:a16="http://schemas.microsoft.com/office/drawing/2014/main" val="1038361769"/>
                    </a:ext>
                  </a:extLst>
                </a:gridCol>
                <a:gridCol w="2096018">
                  <a:extLst>
                    <a:ext uri="{9D8B030D-6E8A-4147-A177-3AD203B41FA5}">
                      <a16:colId xmlns:a16="http://schemas.microsoft.com/office/drawing/2014/main" val="3616851964"/>
                    </a:ext>
                  </a:extLst>
                </a:gridCol>
                <a:gridCol w="2096018">
                  <a:extLst>
                    <a:ext uri="{9D8B030D-6E8A-4147-A177-3AD203B41FA5}">
                      <a16:colId xmlns:a16="http://schemas.microsoft.com/office/drawing/2014/main" val="2181230638"/>
                    </a:ext>
                  </a:extLst>
                </a:gridCol>
              </a:tblGrid>
              <a:tr h="615146">
                <a:tc>
                  <a:txBody>
                    <a:bodyPr/>
                    <a:lstStyle/>
                    <a:p>
                      <a:r>
                        <a:rPr lang="zh-CN" altLang="en-US" dirty="0"/>
                        <a:t>序号</a:t>
                      </a:r>
                    </a:p>
                  </a:txBody>
                  <a:tcPr/>
                </a:tc>
                <a:tc>
                  <a:txBody>
                    <a:bodyPr/>
                    <a:lstStyle/>
                    <a:p>
                      <a:r>
                        <a:rPr lang="en-US" altLang="zh-CN" dirty="0"/>
                        <a:t>1</a:t>
                      </a:r>
                      <a:endParaRPr lang="zh-CN" altLang="en-US" dirty="0"/>
                    </a:p>
                  </a:txBody>
                  <a:tcPr/>
                </a:tc>
                <a:tc>
                  <a:txBody>
                    <a:bodyPr/>
                    <a:lstStyle/>
                    <a:p>
                      <a:r>
                        <a:rPr lang="en-US" altLang="zh-CN" dirty="0"/>
                        <a:t>2</a:t>
                      </a:r>
                      <a:endParaRPr lang="zh-CN" altLang="en-US" dirty="0"/>
                    </a:p>
                  </a:txBody>
                  <a:tcPr/>
                </a:tc>
                <a:tc>
                  <a:txBody>
                    <a:bodyPr/>
                    <a:lstStyle/>
                    <a:p>
                      <a:r>
                        <a:rPr lang="en-US" altLang="zh-CN" dirty="0"/>
                        <a:t>3</a:t>
                      </a:r>
                      <a:endParaRPr lang="zh-CN" altLang="en-US" dirty="0"/>
                    </a:p>
                  </a:txBody>
                  <a:tcPr/>
                </a:tc>
                <a:tc>
                  <a:txBody>
                    <a:bodyPr/>
                    <a:lstStyle/>
                    <a:p>
                      <a:r>
                        <a:rPr lang="zh-CN" altLang="en-US" dirty="0"/>
                        <a:t>平均</a:t>
                      </a:r>
                    </a:p>
                  </a:txBody>
                  <a:tcPr/>
                </a:tc>
                <a:extLst>
                  <a:ext uri="{0D108BD9-81ED-4DB2-BD59-A6C34878D82A}">
                    <a16:rowId xmlns:a16="http://schemas.microsoft.com/office/drawing/2014/main" val="1216783591"/>
                  </a:ext>
                </a:extLst>
              </a:tr>
              <a:tr h="615146">
                <a:tc>
                  <a:txBody>
                    <a:bodyPr/>
                    <a:lstStyle/>
                    <a:p>
                      <a:r>
                        <a:rPr lang="zh-CN" altLang="en-US" dirty="0"/>
                        <a:t>厚度</a:t>
                      </a:r>
                      <a:r>
                        <a:rPr lang="en-US" altLang="zh-CN" dirty="0"/>
                        <a:t>1(nm)</a:t>
                      </a:r>
                      <a:endParaRPr lang="zh-CN" altLang="en-US" dirty="0"/>
                    </a:p>
                  </a:txBody>
                  <a:tcPr/>
                </a:tc>
                <a:tc>
                  <a:txBody>
                    <a:bodyPr/>
                    <a:lstStyle/>
                    <a:p>
                      <a:r>
                        <a:rPr lang="en-US" altLang="zh-CN" dirty="0"/>
                        <a:t>114.66</a:t>
                      </a:r>
                      <a:endParaRPr lang="zh-CN" altLang="en-US" dirty="0"/>
                    </a:p>
                  </a:txBody>
                  <a:tcPr/>
                </a:tc>
                <a:tc>
                  <a:txBody>
                    <a:bodyPr/>
                    <a:lstStyle/>
                    <a:p>
                      <a:r>
                        <a:rPr lang="en-US" altLang="zh-CN" dirty="0"/>
                        <a:t>112.92</a:t>
                      </a:r>
                      <a:endParaRPr lang="zh-CN" altLang="en-US" dirty="0"/>
                    </a:p>
                  </a:txBody>
                  <a:tcPr/>
                </a:tc>
                <a:tc>
                  <a:txBody>
                    <a:bodyPr/>
                    <a:lstStyle/>
                    <a:p>
                      <a:r>
                        <a:rPr lang="en-US" altLang="zh-CN" dirty="0"/>
                        <a:t>114.20</a:t>
                      </a:r>
                      <a:endParaRPr lang="zh-CN" altLang="en-US" dirty="0"/>
                    </a:p>
                  </a:txBody>
                  <a:tcPr/>
                </a:tc>
                <a:tc>
                  <a:txBody>
                    <a:bodyPr/>
                    <a:lstStyle/>
                    <a:p>
                      <a:r>
                        <a:rPr lang="en-US" altLang="zh-CN" dirty="0"/>
                        <a:t>113.93</a:t>
                      </a:r>
                      <a:endParaRPr lang="zh-CN" altLang="en-US" dirty="0"/>
                    </a:p>
                  </a:txBody>
                  <a:tcPr/>
                </a:tc>
                <a:extLst>
                  <a:ext uri="{0D108BD9-81ED-4DB2-BD59-A6C34878D82A}">
                    <a16:rowId xmlns:a16="http://schemas.microsoft.com/office/drawing/2014/main" val="358968924"/>
                  </a:ext>
                </a:extLst>
              </a:tr>
              <a:tr h="6151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厚度</a:t>
                      </a:r>
                      <a:r>
                        <a:rPr lang="en-US" altLang="zh-CN" dirty="0"/>
                        <a:t>2(nm)</a:t>
                      </a:r>
                      <a:endParaRPr lang="zh-CN" altLang="en-US" dirty="0"/>
                    </a:p>
                  </a:txBody>
                  <a:tcPr/>
                </a:tc>
                <a:tc>
                  <a:txBody>
                    <a:bodyPr/>
                    <a:lstStyle/>
                    <a:p>
                      <a:r>
                        <a:rPr lang="en-US" altLang="zh-CN" dirty="0"/>
                        <a:t>124.21</a:t>
                      </a:r>
                      <a:endParaRPr lang="zh-CN" altLang="en-US" dirty="0"/>
                    </a:p>
                  </a:txBody>
                  <a:tcPr/>
                </a:tc>
                <a:tc>
                  <a:txBody>
                    <a:bodyPr/>
                    <a:lstStyle/>
                    <a:p>
                      <a:r>
                        <a:rPr lang="en-US" altLang="zh-CN" dirty="0"/>
                        <a:t>123.03</a:t>
                      </a:r>
                      <a:endParaRPr lang="zh-CN" altLang="en-US" dirty="0"/>
                    </a:p>
                  </a:txBody>
                  <a:tcPr/>
                </a:tc>
                <a:tc>
                  <a:txBody>
                    <a:bodyPr/>
                    <a:lstStyle/>
                    <a:p>
                      <a:r>
                        <a:rPr lang="en-US" altLang="zh-CN" dirty="0"/>
                        <a:t>125.60</a:t>
                      </a:r>
                      <a:endParaRPr lang="zh-CN" altLang="en-US" dirty="0"/>
                    </a:p>
                  </a:txBody>
                  <a:tcPr/>
                </a:tc>
                <a:tc>
                  <a:txBody>
                    <a:bodyPr/>
                    <a:lstStyle/>
                    <a:p>
                      <a:r>
                        <a:rPr lang="en-US" altLang="zh-CN" dirty="0"/>
                        <a:t>124.28</a:t>
                      </a:r>
                      <a:endParaRPr lang="zh-CN" altLang="en-US" dirty="0"/>
                    </a:p>
                  </a:txBody>
                  <a:tcPr/>
                </a:tc>
                <a:extLst>
                  <a:ext uri="{0D108BD9-81ED-4DB2-BD59-A6C34878D82A}">
                    <a16:rowId xmlns:a16="http://schemas.microsoft.com/office/drawing/2014/main" val="1949023181"/>
                  </a:ext>
                </a:extLst>
              </a:tr>
            </a:tbl>
          </a:graphicData>
        </a:graphic>
      </p:graphicFrame>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C310341D-F471-6983-876A-08EA5073A5F9}"/>
                  </a:ext>
                </a:extLst>
              </p:cNvPr>
              <p:cNvSpPr txBox="1"/>
              <p:nvPr/>
            </p:nvSpPr>
            <p:spPr>
              <a:xfrm>
                <a:off x="502866" y="4187866"/>
                <a:ext cx="10480092" cy="1754326"/>
              </a:xfrm>
              <a:prstGeom prst="rect">
                <a:avLst/>
              </a:prstGeom>
              <a:noFill/>
            </p:spPr>
            <p:txBody>
              <a:bodyPr wrap="square">
                <a:spAutoFit/>
              </a:bodyPr>
              <a:lstStyle/>
              <a:p>
                <a:r>
                  <a:rPr lang="zh-CN" altLang="en-US" dirty="0"/>
                  <a:t>由于样品表面的不平整或者样品倾斜角的原因，导致厚度</a:t>
                </a:r>
                <a:r>
                  <a:rPr lang="en-US" altLang="zh-CN" dirty="0"/>
                  <a:t>1</a:t>
                </a:r>
                <a:r>
                  <a:rPr lang="zh-CN" altLang="en-US" dirty="0"/>
                  <a:t>与厚度</a:t>
                </a:r>
                <a:r>
                  <a:rPr lang="en-US" altLang="zh-CN" dirty="0"/>
                  <a:t>2</a:t>
                </a:r>
                <a:r>
                  <a:rPr lang="zh-CN" altLang="en-US" dirty="0"/>
                  <a:t>不同，我们假设其为线性关系，取厚度</a:t>
                </a:r>
                <a:r>
                  <a:rPr lang="en-US" altLang="zh-CN" dirty="0"/>
                  <a:t>1</a:t>
                </a:r>
                <a:r>
                  <a:rPr lang="zh-CN" altLang="en-US" dirty="0"/>
                  <a:t>与厚度</a:t>
                </a:r>
                <a:r>
                  <a:rPr lang="en-US" altLang="zh-CN" dirty="0"/>
                  <a:t>2</a:t>
                </a:r>
                <a:r>
                  <a:rPr lang="zh-CN" altLang="en-US" dirty="0"/>
                  <a:t>的平均值</a:t>
                </a:r>
                <a:r>
                  <a:rPr lang="en-US" altLang="zh-CN" dirty="0"/>
                  <a:t>d=119.11nm</a:t>
                </a:r>
                <a:r>
                  <a:rPr lang="zh-CN" altLang="en-US" dirty="0"/>
                  <a:t>作为样品</a:t>
                </a:r>
                <a:r>
                  <a:rPr lang="en-US" altLang="zh-CN" dirty="0" err="1"/>
                  <a:t>TiN</a:t>
                </a:r>
                <a:r>
                  <a:rPr lang="zh-CN" altLang="en-US" dirty="0"/>
                  <a:t>的厚度。</a:t>
                </a:r>
                <a:endParaRPr lang="en-US" altLang="zh-CN" dirty="0"/>
              </a:p>
              <a:p>
                <a:endParaRPr lang="en-US" altLang="zh-CN" dirty="0"/>
              </a:p>
              <a:p>
                <a:r>
                  <a:rPr lang="zh-CN" altLang="en-US" dirty="0"/>
                  <a:t>值得注意的是，由于靠近空气界面处可能会形成</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TiO</m:t>
                        </m:r>
                      </m:e>
                      <m:sub>
                        <m:r>
                          <a:rPr lang="en-US" altLang="zh-CN" b="0" i="0" smtClean="0">
                            <a:latin typeface="Cambria Math" panose="02040503050406030204" pitchFamily="18" charset="0"/>
                          </a:rPr>
                          <m:t>2</m:t>
                        </m:r>
                      </m:sub>
                    </m:sSub>
                  </m:oMath>
                </a14:m>
                <a:r>
                  <a:rPr lang="zh-CN" altLang="en-US" dirty="0"/>
                  <a:t>之类的副产物导致晶格缺陷造成对电子吸收变强或散射角变大，导致探测强度变低，因此在实验数据图中我们可以观察到探测强度随距离增加而变小，同时由于接收到的电子变少，因此在靠近空气界面处的图像相比明暗程度更暗。</a:t>
                </a:r>
              </a:p>
            </p:txBody>
          </p:sp>
        </mc:Choice>
        <mc:Fallback>
          <p:sp>
            <p:nvSpPr>
              <p:cNvPr id="8" name="TextBox 7">
                <a:extLst>
                  <a:ext uri="{FF2B5EF4-FFF2-40B4-BE49-F238E27FC236}">
                    <a16:creationId xmlns:a16="http://schemas.microsoft.com/office/drawing/2014/main" id="{C310341D-F471-6983-876A-08EA5073A5F9}"/>
                  </a:ext>
                </a:extLst>
              </p:cNvPr>
              <p:cNvSpPr txBox="1">
                <a:spLocks noRot="1" noChangeAspect="1" noMove="1" noResize="1" noEditPoints="1" noAdjustHandles="1" noChangeArrowheads="1" noChangeShapeType="1" noTextEdit="1"/>
              </p:cNvSpPr>
              <p:nvPr/>
            </p:nvSpPr>
            <p:spPr>
              <a:xfrm>
                <a:off x="502866" y="4187866"/>
                <a:ext cx="10480092" cy="1754326"/>
              </a:xfrm>
              <a:prstGeom prst="rect">
                <a:avLst/>
              </a:prstGeom>
              <a:blipFill>
                <a:blip r:embed="rId2"/>
                <a:stretch>
                  <a:fillRect l="-465" t="-3125" r="-465" b="-34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632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502868" y="356911"/>
            <a:ext cx="111862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STEM-</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膜厚测量（注意事项）</a:t>
            </a: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B8F404-4D68-4CF1-A1D1-4545FFCFAAD6}"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DD363B2-E617-7F7F-6853-5BEFB21C77E9}"/>
                  </a:ext>
                </a:extLst>
              </p:cNvPr>
              <p:cNvSpPr txBox="1"/>
              <p:nvPr/>
            </p:nvSpPr>
            <p:spPr>
              <a:xfrm>
                <a:off x="502868" y="855663"/>
                <a:ext cx="10850932" cy="762003"/>
              </a:xfrm>
              <a:prstGeom prst="rect">
                <a:avLst/>
              </a:prstGeom>
              <a:noFill/>
            </p:spPr>
            <p:txBody>
              <a:bodyPr wrap="square">
                <a:spAutoFit/>
              </a:bodyPr>
              <a:lstStyle/>
              <a:p>
                <a:r>
                  <a:rPr lang="zh-CN" altLang="en-US" dirty="0"/>
                  <a:t>测量方向与膜界面垂直十分重要，否则会带来很大误差（由于倾角</a:t>
                </a:r>
                <a14:m>
                  <m:oMath xmlns:m="http://schemas.openxmlformats.org/officeDocument/2006/math">
                    <m:r>
                      <a:rPr lang="zh-CN" altLang="en-US" i="1" smtClean="0">
                        <a:latin typeface="Cambria Math" panose="02040503050406030204" pitchFamily="18" charset="0"/>
                      </a:rPr>
                      <m:t>𝜃</m:t>
                    </m:r>
                  </m:oMath>
                </a14:m>
                <a:r>
                  <a:rPr lang="zh-CN" altLang="en-US" dirty="0"/>
                  <a:t>导致测量值是真实值的</a:t>
                </a:r>
                <a14:m>
                  <m:oMath xmlns:m="http://schemas.openxmlformats.org/officeDocument/2006/math">
                    <m:f>
                      <m:fPr>
                        <m:ctrlPr>
                          <a:rPr lang="en-US" altLang="zh-CN" i="1" smtClean="0">
                            <a:latin typeface="Cambria Math" panose="02040503050406030204" pitchFamily="18" charset="0"/>
                          </a:rPr>
                        </m:ctrlPr>
                      </m:fPr>
                      <m:num>
                        <m:r>
                          <a:rPr lang="en-US" altLang="zh-CN" b="0" i="0" smtClean="0">
                            <a:latin typeface="Cambria Math" panose="02040503050406030204" pitchFamily="18" charset="0"/>
                          </a:rPr>
                          <m:t>1</m:t>
                        </m:r>
                      </m:num>
                      <m:den>
                        <m:r>
                          <m:rPr>
                            <m:sty m:val="p"/>
                          </m:rPr>
                          <a:rPr lang="en-US" altLang="zh-CN" b="0" i="0" smtClean="0">
                            <a:latin typeface="Cambria Math" panose="02040503050406030204" pitchFamily="18" charset="0"/>
                          </a:rPr>
                          <m:t>cos</m:t>
                        </m:r>
                        <m:r>
                          <m:rPr>
                            <m:sty m:val="p"/>
                          </m:rPr>
                          <a:rPr lang="zh-CN" altLang="en-US" b="0" i="0" smtClean="0">
                            <a:latin typeface="Cambria Math" panose="02040503050406030204" pitchFamily="18" charset="0"/>
                          </a:rPr>
                          <m:t>θ</m:t>
                        </m:r>
                      </m:den>
                    </m:f>
                  </m:oMath>
                </a14:m>
                <a:r>
                  <a:rPr lang="zh-CN" altLang="en-US" dirty="0"/>
                  <a:t>倍，倾角</a:t>
                </a:r>
                <a14:m>
                  <m:oMath xmlns:m="http://schemas.openxmlformats.org/officeDocument/2006/math">
                    <m:r>
                      <a:rPr lang="zh-CN" altLang="en-US" i="1" dirty="0">
                        <a:latin typeface="Cambria Math" panose="02040503050406030204" pitchFamily="18" charset="0"/>
                      </a:rPr>
                      <m:t>为</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8</m:t>
                        </m:r>
                      </m:e>
                      <m:sup>
                        <m:r>
                          <a:rPr lang="en-US" altLang="zh-CN" i="1" smtClean="0">
                            <a:latin typeface="Cambria Math" panose="02040503050406030204" pitchFamily="18" charset="0"/>
                            <a:ea typeface="Cambria Math" panose="02040503050406030204" pitchFamily="18" charset="0"/>
                          </a:rPr>
                          <m:t>°</m:t>
                        </m:r>
                      </m:sup>
                    </m:sSup>
                    <m:r>
                      <a:rPr lang="zh-CN" altLang="en-US" i="1">
                        <a:latin typeface="Cambria Math" panose="02040503050406030204" pitchFamily="18" charset="0"/>
                      </a:rPr>
                      <m:t>就能带来</m:t>
                    </m:r>
                  </m:oMath>
                </a14:m>
                <a:r>
                  <a:rPr lang="en-US" altLang="zh-CN" dirty="0"/>
                  <a:t>1%</a:t>
                </a:r>
                <a:r>
                  <a:rPr lang="zh-CN" altLang="en-US" dirty="0"/>
                  <a:t>的误差）。</a:t>
                </a:r>
              </a:p>
            </p:txBody>
          </p:sp>
        </mc:Choice>
        <mc:Fallback xmlns="">
          <p:sp>
            <p:nvSpPr>
              <p:cNvPr id="10" name="TextBox 9">
                <a:extLst>
                  <a:ext uri="{FF2B5EF4-FFF2-40B4-BE49-F238E27FC236}">
                    <a16:creationId xmlns:a16="http://schemas.microsoft.com/office/drawing/2014/main" id="{1DD363B2-E617-7F7F-6853-5BEFB21C77E9}"/>
                  </a:ext>
                </a:extLst>
              </p:cNvPr>
              <p:cNvSpPr txBox="1">
                <a:spLocks noRot="1" noChangeAspect="1" noMove="1" noResize="1" noEditPoints="1" noAdjustHandles="1" noChangeArrowheads="1" noChangeShapeType="1" noTextEdit="1"/>
              </p:cNvSpPr>
              <p:nvPr/>
            </p:nvSpPr>
            <p:spPr>
              <a:xfrm>
                <a:off x="502868" y="855663"/>
                <a:ext cx="10850932" cy="762003"/>
              </a:xfrm>
              <a:prstGeom prst="rect">
                <a:avLst/>
              </a:prstGeom>
              <a:blipFill>
                <a:blip r:embed="rId2"/>
                <a:stretch>
                  <a:fillRect l="-449" b="-12800"/>
                </a:stretch>
              </a:blipFill>
            </p:spPr>
            <p:txBody>
              <a:bodyPr/>
              <a:lstStyle/>
              <a:p>
                <a:r>
                  <a:rPr lang="zh-CN" altLang="en-US">
                    <a:noFill/>
                  </a:rPr>
                  <a:t> </a:t>
                </a:r>
              </a:p>
            </p:txBody>
          </p:sp>
        </mc:Fallback>
      </mc:AlternateContent>
      <p:pic>
        <p:nvPicPr>
          <p:cNvPr id="9" name="Picture 8">
            <a:extLst>
              <a:ext uri="{FF2B5EF4-FFF2-40B4-BE49-F238E27FC236}">
                <a16:creationId xmlns:a16="http://schemas.microsoft.com/office/drawing/2014/main" id="{8AB35A40-55C2-2962-C2FC-F8480AEF83C5}"/>
              </a:ext>
            </a:extLst>
          </p:cNvPr>
          <p:cNvPicPr>
            <a:picLocks noChangeAspect="1"/>
          </p:cNvPicPr>
          <p:nvPr/>
        </p:nvPicPr>
        <p:blipFill>
          <a:blip r:embed="rId3"/>
          <a:stretch>
            <a:fillRect/>
          </a:stretch>
        </p:blipFill>
        <p:spPr>
          <a:xfrm>
            <a:off x="965199" y="1634482"/>
            <a:ext cx="2865120" cy="2539776"/>
          </a:xfrm>
          <a:prstGeom prst="rect">
            <a:avLst/>
          </a:prstGeom>
        </p:spPr>
      </p:pic>
      <p:pic>
        <p:nvPicPr>
          <p:cNvPr id="4" name="Picture 3">
            <a:extLst>
              <a:ext uri="{FF2B5EF4-FFF2-40B4-BE49-F238E27FC236}">
                <a16:creationId xmlns:a16="http://schemas.microsoft.com/office/drawing/2014/main" id="{4AAAE3DB-1E38-C45F-1D67-F642E05DD00A}"/>
              </a:ext>
            </a:extLst>
          </p:cNvPr>
          <p:cNvPicPr>
            <a:picLocks noChangeAspect="1"/>
          </p:cNvPicPr>
          <p:nvPr/>
        </p:nvPicPr>
        <p:blipFill>
          <a:blip r:embed="rId4"/>
          <a:stretch>
            <a:fillRect/>
          </a:stretch>
        </p:blipFill>
        <p:spPr>
          <a:xfrm>
            <a:off x="5133884" y="4191074"/>
            <a:ext cx="4551971" cy="2530401"/>
          </a:xfrm>
          <a:prstGeom prst="rect">
            <a:avLst/>
          </a:prstGeom>
        </p:spPr>
      </p:pic>
      <p:pic>
        <p:nvPicPr>
          <p:cNvPr id="6" name="Picture 5">
            <a:extLst>
              <a:ext uri="{FF2B5EF4-FFF2-40B4-BE49-F238E27FC236}">
                <a16:creationId xmlns:a16="http://schemas.microsoft.com/office/drawing/2014/main" id="{DCA45A02-6D03-2A3A-5998-683AB7EFD868}"/>
              </a:ext>
            </a:extLst>
          </p:cNvPr>
          <p:cNvPicPr>
            <a:picLocks noChangeAspect="1"/>
          </p:cNvPicPr>
          <p:nvPr/>
        </p:nvPicPr>
        <p:blipFill>
          <a:blip r:embed="rId5"/>
          <a:stretch>
            <a:fillRect/>
          </a:stretch>
        </p:blipFill>
        <p:spPr>
          <a:xfrm>
            <a:off x="1017543" y="4309314"/>
            <a:ext cx="2865120" cy="2483434"/>
          </a:xfrm>
          <a:prstGeom prst="rect">
            <a:avLst/>
          </a:prstGeom>
        </p:spPr>
      </p:pic>
      <p:sp>
        <p:nvSpPr>
          <p:cNvPr id="16" name="Arrow: Right 15">
            <a:extLst>
              <a:ext uri="{FF2B5EF4-FFF2-40B4-BE49-F238E27FC236}">
                <a16:creationId xmlns:a16="http://schemas.microsoft.com/office/drawing/2014/main" id="{A4F8115F-3C3B-E36C-23AB-9AC81806C2F6}"/>
              </a:ext>
            </a:extLst>
          </p:cNvPr>
          <p:cNvSpPr/>
          <p:nvPr/>
        </p:nvSpPr>
        <p:spPr>
          <a:xfrm>
            <a:off x="2631441" y="5065796"/>
            <a:ext cx="3982720" cy="9956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16">
            <a:extLst>
              <a:ext uri="{FF2B5EF4-FFF2-40B4-BE49-F238E27FC236}">
                <a16:creationId xmlns:a16="http://schemas.microsoft.com/office/drawing/2014/main" id="{E389B2A8-5393-2E70-DA5A-AAE80328EE29}"/>
              </a:ext>
            </a:extLst>
          </p:cNvPr>
          <p:cNvPicPr>
            <a:picLocks noChangeAspect="1"/>
          </p:cNvPicPr>
          <p:nvPr/>
        </p:nvPicPr>
        <p:blipFill>
          <a:blip r:embed="rId6"/>
          <a:stretch>
            <a:fillRect/>
          </a:stretch>
        </p:blipFill>
        <p:spPr>
          <a:xfrm>
            <a:off x="5133883" y="1575058"/>
            <a:ext cx="4551971" cy="2544657"/>
          </a:xfrm>
          <a:prstGeom prst="rect">
            <a:avLst/>
          </a:prstGeom>
        </p:spPr>
      </p:pic>
      <p:sp>
        <p:nvSpPr>
          <p:cNvPr id="18" name="Arrow: Right 17">
            <a:extLst>
              <a:ext uri="{FF2B5EF4-FFF2-40B4-BE49-F238E27FC236}">
                <a16:creationId xmlns:a16="http://schemas.microsoft.com/office/drawing/2014/main" id="{B92DFE2D-C61E-9269-6455-C0907D71EF2F}"/>
              </a:ext>
            </a:extLst>
          </p:cNvPr>
          <p:cNvSpPr/>
          <p:nvPr/>
        </p:nvSpPr>
        <p:spPr>
          <a:xfrm>
            <a:off x="2306319" y="2238500"/>
            <a:ext cx="3789681" cy="9956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9">
            <a:extLst>
              <a:ext uri="{FF2B5EF4-FFF2-40B4-BE49-F238E27FC236}">
                <a16:creationId xmlns:a16="http://schemas.microsoft.com/office/drawing/2014/main" id="{0FB4DD02-2E84-0AB6-33F3-D4BB99E2DBC5}"/>
              </a:ext>
            </a:extLst>
          </p:cNvPr>
          <p:cNvSpPr txBox="1"/>
          <p:nvPr/>
        </p:nvSpPr>
        <p:spPr>
          <a:xfrm>
            <a:off x="9692784" y="2422985"/>
            <a:ext cx="2418080" cy="646331"/>
          </a:xfrm>
          <a:prstGeom prst="rect">
            <a:avLst/>
          </a:prstGeom>
          <a:noFill/>
        </p:spPr>
        <p:txBody>
          <a:bodyPr wrap="square">
            <a:spAutoFit/>
          </a:bodyPr>
          <a:lstStyle/>
          <a:p>
            <a:r>
              <a:rPr lang="zh-CN" altLang="en-US" dirty="0"/>
              <a:t>测量方向与膜界面垂直时情况</a:t>
            </a:r>
          </a:p>
        </p:txBody>
      </p:sp>
      <p:sp>
        <p:nvSpPr>
          <p:cNvPr id="22" name="TextBox 21">
            <a:extLst>
              <a:ext uri="{FF2B5EF4-FFF2-40B4-BE49-F238E27FC236}">
                <a16:creationId xmlns:a16="http://schemas.microsoft.com/office/drawing/2014/main" id="{3C88D6D8-110D-E50E-01B8-27D92606529F}"/>
              </a:ext>
            </a:extLst>
          </p:cNvPr>
          <p:cNvSpPr txBox="1"/>
          <p:nvPr/>
        </p:nvSpPr>
        <p:spPr>
          <a:xfrm>
            <a:off x="9773920" y="4904700"/>
            <a:ext cx="2241985" cy="646331"/>
          </a:xfrm>
          <a:prstGeom prst="rect">
            <a:avLst/>
          </a:prstGeom>
          <a:noFill/>
        </p:spPr>
        <p:txBody>
          <a:bodyPr wrap="square">
            <a:spAutoFit/>
          </a:bodyPr>
          <a:lstStyle/>
          <a:p>
            <a:r>
              <a:rPr lang="zh-CN" altLang="en-US" dirty="0"/>
              <a:t>测量方向与膜界面不那么垂直时情况</a:t>
            </a:r>
          </a:p>
        </p:txBody>
      </p:sp>
    </p:spTree>
    <p:extLst>
      <p:ext uri="{BB962C8B-B14F-4D97-AF65-F5344CB8AC3E}">
        <p14:creationId xmlns:p14="http://schemas.microsoft.com/office/powerpoint/2010/main" val="2388139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502868" y="356911"/>
            <a:ext cx="111862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STEM-</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膜厚测量（注意事项）</a:t>
            </a: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B8F404-4D68-4CF1-A1D1-4545FFCFAAD6}"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10" name="TextBox 9">
            <a:extLst>
              <a:ext uri="{FF2B5EF4-FFF2-40B4-BE49-F238E27FC236}">
                <a16:creationId xmlns:a16="http://schemas.microsoft.com/office/drawing/2014/main" id="{1DD363B2-E617-7F7F-6853-5BEFB21C77E9}"/>
              </a:ext>
            </a:extLst>
          </p:cNvPr>
          <p:cNvSpPr txBox="1"/>
          <p:nvPr/>
        </p:nvSpPr>
        <p:spPr>
          <a:xfrm>
            <a:off x="502868" y="855663"/>
            <a:ext cx="10850932" cy="369332"/>
          </a:xfrm>
          <a:prstGeom prst="rect">
            <a:avLst/>
          </a:prstGeom>
          <a:noFill/>
        </p:spPr>
        <p:txBody>
          <a:bodyPr wrap="square">
            <a:spAutoFit/>
          </a:bodyPr>
          <a:lstStyle/>
          <a:p>
            <a:r>
              <a:rPr lang="zh-CN" altLang="en-US" dirty="0"/>
              <a:t>取横向较大范围平均可以减少测量误差，图像光滑</a:t>
            </a:r>
          </a:p>
        </p:txBody>
      </p:sp>
      <p:sp>
        <p:nvSpPr>
          <p:cNvPr id="20" name="TextBox 19">
            <a:extLst>
              <a:ext uri="{FF2B5EF4-FFF2-40B4-BE49-F238E27FC236}">
                <a16:creationId xmlns:a16="http://schemas.microsoft.com/office/drawing/2014/main" id="{0FB4DD02-2E84-0AB6-33F3-D4BB99E2DBC5}"/>
              </a:ext>
            </a:extLst>
          </p:cNvPr>
          <p:cNvSpPr txBox="1"/>
          <p:nvPr/>
        </p:nvSpPr>
        <p:spPr>
          <a:xfrm>
            <a:off x="9982200" y="2335263"/>
            <a:ext cx="1915212" cy="646331"/>
          </a:xfrm>
          <a:prstGeom prst="rect">
            <a:avLst/>
          </a:prstGeom>
          <a:noFill/>
        </p:spPr>
        <p:txBody>
          <a:bodyPr wrap="square">
            <a:spAutoFit/>
          </a:bodyPr>
          <a:lstStyle/>
          <a:p>
            <a:r>
              <a:rPr lang="zh-CN" altLang="en-US" dirty="0"/>
              <a:t>横向测量范围为</a:t>
            </a:r>
            <a:r>
              <a:rPr lang="en-US" altLang="zh-CN" dirty="0"/>
              <a:t>50nm</a:t>
            </a:r>
            <a:r>
              <a:rPr lang="zh-CN" altLang="en-US" dirty="0"/>
              <a:t>内的平均</a:t>
            </a:r>
          </a:p>
        </p:txBody>
      </p:sp>
      <p:sp>
        <p:nvSpPr>
          <p:cNvPr id="22" name="TextBox 21">
            <a:extLst>
              <a:ext uri="{FF2B5EF4-FFF2-40B4-BE49-F238E27FC236}">
                <a16:creationId xmlns:a16="http://schemas.microsoft.com/office/drawing/2014/main" id="{3C88D6D8-110D-E50E-01B8-27D92606529F}"/>
              </a:ext>
            </a:extLst>
          </p:cNvPr>
          <p:cNvSpPr txBox="1"/>
          <p:nvPr/>
        </p:nvSpPr>
        <p:spPr>
          <a:xfrm>
            <a:off x="9818813" y="4904698"/>
            <a:ext cx="2241985" cy="646331"/>
          </a:xfrm>
          <a:prstGeom prst="rect">
            <a:avLst/>
          </a:prstGeom>
          <a:noFill/>
        </p:spPr>
        <p:txBody>
          <a:bodyPr wrap="square">
            <a:spAutoFit/>
          </a:bodyPr>
          <a:lstStyle/>
          <a:p>
            <a:r>
              <a:rPr lang="zh-CN" altLang="en-US" dirty="0"/>
              <a:t>横向测量范围为</a:t>
            </a:r>
            <a:r>
              <a:rPr lang="en-US" altLang="zh-CN" dirty="0"/>
              <a:t>1nm</a:t>
            </a:r>
            <a:r>
              <a:rPr lang="zh-CN" altLang="en-US" dirty="0"/>
              <a:t>内的平均</a:t>
            </a:r>
          </a:p>
        </p:txBody>
      </p:sp>
      <p:pic>
        <p:nvPicPr>
          <p:cNvPr id="5" name="Picture 4">
            <a:extLst>
              <a:ext uri="{FF2B5EF4-FFF2-40B4-BE49-F238E27FC236}">
                <a16:creationId xmlns:a16="http://schemas.microsoft.com/office/drawing/2014/main" id="{62103C9F-1D77-3985-6969-84F083183A27}"/>
              </a:ext>
            </a:extLst>
          </p:cNvPr>
          <p:cNvPicPr>
            <a:picLocks noChangeAspect="1"/>
          </p:cNvPicPr>
          <p:nvPr/>
        </p:nvPicPr>
        <p:blipFill>
          <a:blip r:embed="rId2"/>
          <a:stretch>
            <a:fillRect/>
          </a:stretch>
        </p:blipFill>
        <p:spPr>
          <a:xfrm>
            <a:off x="5141019" y="1328996"/>
            <a:ext cx="4441211" cy="2698524"/>
          </a:xfrm>
          <a:prstGeom prst="rect">
            <a:avLst/>
          </a:prstGeom>
        </p:spPr>
      </p:pic>
      <p:pic>
        <p:nvPicPr>
          <p:cNvPr id="8" name="Picture 7">
            <a:extLst>
              <a:ext uri="{FF2B5EF4-FFF2-40B4-BE49-F238E27FC236}">
                <a16:creationId xmlns:a16="http://schemas.microsoft.com/office/drawing/2014/main" id="{D23A3821-F17F-1B67-3F95-34D52405989A}"/>
              </a:ext>
            </a:extLst>
          </p:cNvPr>
          <p:cNvPicPr>
            <a:picLocks noChangeAspect="1"/>
          </p:cNvPicPr>
          <p:nvPr/>
        </p:nvPicPr>
        <p:blipFill>
          <a:blip r:embed="rId3"/>
          <a:stretch>
            <a:fillRect/>
          </a:stretch>
        </p:blipFill>
        <p:spPr>
          <a:xfrm>
            <a:off x="587085" y="1382664"/>
            <a:ext cx="3698974" cy="2223661"/>
          </a:xfrm>
          <a:prstGeom prst="rect">
            <a:avLst/>
          </a:prstGeom>
        </p:spPr>
      </p:pic>
      <p:pic>
        <p:nvPicPr>
          <p:cNvPr id="12" name="Picture 11">
            <a:extLst>
              <a:ext uri="{FF2B5EF4-FFF2-40B4-BE49-F238E27FC236}">
                <a16:creationId xmlns:a16="http://schemas.microsoft.com/office/drawing/2014/main" id="{2A675141-905B-34F7-BD12-FA62BE4647E0}"/>
              </a:ext>
            </a:extLst>
          </p:cNvPr>
          <p:cNvPicPr>
            <a:picLocks noChangeAspect="1"/>
          </p:cNvPicPr>
          <p:nvPr/>
        </p:nvPicPr>
        <p:blipFill>
          <a:blip r:embed="rId4"/>
          <a:stretch>
            <a:fillRect/>
          </a:stretch>
        </p:blipFill>
        <p:spPr>
          <a:xfrm>
            <a:off x="5214401" y="4025990"/>
            <a:ext cx="4367829" cy="2695485"/>
          </a:xfrm>
          <a:prstGeom prst="rect">
            <a:avLst/>
          </a:prstGeom>
        </p:spPr>
      </p:pic>
      <p:pic>
        <p:nvPicPr>
          <p:cNvPr id="14" name="Picture 13">
            <a:extLst>
              <a:ext uri="{FF2B5EF4-FFF2-40B4-BE49-F238E27FC236}">
                <a16:creationId xmlns:a16="http://schemas.microsoft.com/office/drawing/2014/main" id="{A4551E66-C391-2A73-4659-3BDEF987878C}"/>
              </a:ext>
            </a:extLst>
          </p:cNvPr>
          <p:cNvPicPr>
            <a:picLocks noChangeAspect="1"/>
          </p:cNvPicPr>
          <p:nvPr/>
        </p:nvPicPr>
        <p:blipFill>
          <a:blip r:embed="rId5"/>
          <a:stretch>
            <a:fillRect/>
          </a:stretch>
        </p:blipFill>
        <p:spPr>
          <a:xfrm>
            <a:off x="587085" y="3910608"/>
            <a:ext cx="3723640" cy="2634513"/>
          </a:xfrm>
          <a:prstGeom prst="rect">
            <a:avLst/>
          </a:prstGeom>
        </p:spPr>
      </p:pic>
    </p:spTree>
    <p:extLst>
      <p:ext uri="{BB962C8B-B14F-4D97-AF65-F5344CB8AC3E}">
        <p14:creationId xmlns:p14="http://schemas.microsoft.com/office/powerpoint/2010/main" val="863340846"/>
      </p:ext>
    </p:extLst>
  </p:cSld>
  <p:clrMapOvr>
    <a:masterClrMapping/>
  </p:clrMapOvr>
</p:sld>
</file>

<file path=ppt/theme/theme1.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971</TotalTime>
  <Words>2244</Words>
  <Application>Microsoft Office PowerPoint</Application>
  <PresentationFormat>Widescreen</PresentationFormat>
  <Paragraphs>157</Paragraphs>
  <Slides>20</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20</vt:i4>
      </vt:variant>
    </vt:vector>
  </HeadingPairs>
  <TitlesOfParts>
    <vt:vector size="30" baseType="lpstr">
      <vt:lpstr>微软雅黑</vt:lpstr>
      <vt:lpstr>等线</vt:lpstr>
      <vt:lpstr>等线 Light</vt:lpstr>
      <vt:lpstr>Arial</vt:lpstr>
      <vt:lpstr>Calibri</vt:lpstr>
      <vt:lpstr>Calibri Light</vt:lpstr>
      <vt:lpstr>Cambria Math</vt:lpstr>
      <vt:lpstr>Times New Roman</vt:lpstr>
      <vt:lpstr>Office 主题</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xinan</cp:lastModifiedBy>
  <cp:revision>63</cp:revision>
  <dcterms:created xsi:type="dcterms:W3CDTF">2015-07-17T02:38:00Z</dcterms:created>
  <dcterms:modified xsi:type="dcterms:W3CDTF">2022-06-02T14:03:45Z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2052-11.1.0.10938</vt:lpwstr>
  </property>
  <property fmtid="{D5CDD505-2E9C-101B-9397-08002B2CF9AE}" pid="3" name="ICV">
    <vt:lpwstr>C47F2498A2D1470AB944788B64048899</vt:lpwstr>
  </property>
</Properties>
</file>